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8" r:id="rId2"/>
  </p:sldMasterIdLst>
  <p:notesMasterIdLst>
    <p:notesMasterId r:id="rId30"/>
  </p:notesMasterIdLst>
  <p:sldIdLst>
    <p:sldId id="279" r:id="rId3"/>
    <p:sldId id="363" r:id="rId4"/>
    <p:sldId id="407" r:id="rId5"/>
    <p:sldId id="401" r:id="rId6"/>
    <p:sldId id="398" r:id="rId7"/>
    <p:sldId id="399" r:id="rId8"/>
    <p:sldId id="369" r:id="rId9"/>
    <p:sldId id="353" r:id="rId10"/>
    <p:sldId id="390" r:id="rId11"/>
    <p:sldId id="403" r:id="rId12"/>
    <p:sldId id="391" r:id="rId13"/>
    <p:sldId id="400" r:id="rId14"/>
    <p:sldId id="409" r:id="rId15"/>
    <p:sldId id="402" r:id="rId16"/>
    <p:sldId id="392" r:id="rId17"/>
    <p:sldId id="410" r:id="rId18"/>
    <p:sldId id="378" r:id="rId19"/>
    <p:sldId id="379" r:id="rId20"/>
    <p:sldId id="381" r:id="rId21"/>
    <p:sldId id="382" r:id="rId22"/>
    <p:sldId id="404" r:id="rId23"/>
    <p:sldId id="408" r:id="rId24"/>
    <p:sldId id="394" r:id="rId25"/>
    <p:sldId id="405" r:id="rId26"/>
    <p:sldId id="395" r:id="rId27"/>
    <p:sldId id="406" r:id="rId28"/>
    <p:sldId id="393" r:id="rId29"/>
  </p:sldIdLst>
  <p:sldSz cx="12192000" cy="6858000"/>
  <p:notesSz cx="6724650"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1637" autoAdjust="0"/>
  </p:normalViewPr>
  <p:slideViewPr>
    <p:cSldViewPr snapToGrid="0">
      <p:cViewPr varScale="1">
        <p:scale>
          <a:sx n="81" d="100"/>
          <a:sy n="81" d="100"/>
        </p:scale>
        <p:origin x="-6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E95F3-2A6B-4E16-8324-C8249557DF7A}"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tr-TR"/>
        </a:p>
      </dgm:t>
    </dgm:pt>
    <dgm:pt modelId="{CDF3F099-6B84-4FCF-A93B-5446815D6EF7}">
      <dgm:prSet phldrT="[Metin]"/>
      <dgm:spPr/>
      <dgm:t>
        <a:bodyPr/>
        <a:lstStyle/>
        <a:p>
          <a:r>
            <a:rPr lang="tr-TR" dirty="0" smtClean="0"/>
            <a:t>12. Sınıf</a:t>
          </a:r>
          <a:endParaRPr lang="tr-TR" dirty="0"/>
        </a:p>
      </dgm:t>
    </dgm:pt>
    <dgm:pt modelId="{66D00E9C-49D6-4B06-B0ED-4F5A9281F399}" type="parTrans" cxnId="{E95DCA81-9187-47AD-94F3-43A7198E15F8}">
      <dgm:prSet/>
      <dgm:spPr/>
      <dgm:t>
        <a:bodyPr/>
        <a:lstStyle/>
        <a:p>
          <a:endParaRPr lang="tr-TR"/>
        </a:p>
      </dgm:t>
    </dgm:pt>
    <dgm:pt modelId="{27E3D7BD-FA26-4DAB-92D4-B0457C47CC1D}" type="sibTrans" cxnId="{E95DCA81-9187-47AD-94F3-43A7198E15F8}">
      <dgm:prSet/>
      <dgm:spPr/>
      <dgm:t>
        <a:bodyPr/>
        <a:lstStyle/>
        <a:p>
          <a:endParaRPr lang="tr-TR"/>
        </a:p>
      </dgm:t>
    </dgm:pt>
    <dgm:pt modelId="{116227B4-3E84-43E4-8769-5B569AC52200}">
      <dgm:prSet phldrT="[Metin]" custT="1"/>
      <dgm:spPr/>
      <dgm:t>
        <a:bodyPr/>
        <a:lstStyle/>
        <a:p>
          <a:r>
            <a:rPr lang="tr-TR" sz="2800" b="1" dirty="0" smtClean="0">
              <a:solidFill>
                <a:srgbClr val="FF0000"/>
              </a:solidFill>
            </a:rPr>
            <a:t>USTALIK BELGESİ ve DİPLOMA</a:t>
          </a:r>
          <a:endParaRPr lang="tr-TR" sz="2800" b="1" dirty="0">
            <a:solidFill>
              <a:srgbClr val="FF0000"/>
            </a:solidFill>
          </a:endParaRPr>
        </a:p>
      </dgm:t>
    </dgm:pt>
    <dgm:pt modelId="{5A798352-436C-4776-9730-08A701590BF4}" type="parTrans" cxnId="{7C91DD27-6E85-4F68-A09B-A392FA43CF2C}">
      <dgm:prSet/>
      <dgm:spPr/>
      <dgm:t>
        <a:bodyPr/>
        <a:lstStyle/>
        <a:p>
          <a:endParaRPr lang="tr-TR"/>
        </a:p>
      </dgm:t>
    </dgm:pt>
    <dgm:pt modelId="{BBB759D6-D775-44D9-A31A-35F447542F1B}" type="sibTrans" cxnId="{7C91DD27-6E85-4F68-A09B-A392FA43CF2C}">
      <dgm:prSet/>
      <dgm:spPr/>
      <dgm:t>
        <a:bodyPr/>
        <a:lstStyle/>
        <a:p>
          <a:endParaRPr lang="tr-TR"/>
        </a:p>
      </dgm:t>
    </dgm:pt>
    <dgm:pt modelId="{4BEF9D7B-C271-4207-989F-B19CA2E66D1A}">
      <dgm:prSet phldrT="[Metin]"/>
      <dgm:spPr/>
      <dgm:t>
        <a:bodyPr/>
        <a:lstStyle/>
        <a:p>
          <a:r>
            <a:rPr lang="tr-TR" dirty="0" smtClean="0"/>
            <a:t>11. Sınıf</a:t>
          </a:r>
          <a:endParaRPr lang="tr-TR" dirty="0"/>
        </a:p>
      </dgm:t>
    </dgm:pt>
    <dgm:pt modelId="{3D4FEC1F-D522-4D43-BDC3-C8EFB31FE699}" type="parTrans" cxnId="{EF04142C-432C-4CD9-B463-2839D9697EA9}">
      <dgm:prSet/>
      <dgm:spPr/>
      <dgm:t>
        <a:bodyPr/>
        <a:lstStyle/>
        <a:p>
          <a:endParaRPr lang="tr-TR"/>
        </a:p>
      </dgm:t>
    </dgm:pt>
    <dgm:pt modelId="{3F21FDBF-7D47-4FF7-8111-C596F4F7E65E}" type="sibTrans" cxnId="{EF04142C-432C-4CD9-B463-2839D9697EA9}">
      <dgm:prSet/>
      <dgm:spPr/>
      <dgm:t>
        <a:bodyPr/>
        <a:lstStyle/>
        <a:p>
          <a:endParaRPr lang="tr-TR"/>
        </a:p>
      </dgm:t>
    </dgm:pt>
    <dgm:pt modelId="{30290994-35DA-43C2-BBFA-6E5D75D514C4}">
      <dgm:prSet phldrT="[Metin]" custT="1"/>
      <dgm:spPr/>
      <dgm:t>
        <a:bodyPr/>
        <a:lstStyle/>
        <a:p>
          <a:r>
            <a:rPr lang="tr-TR" sz="2800" dirty="0" smtClean="0"/>
            <a:t>11. Sınıf sonunda başarılı olanlara</a:t>
          </a:r>
          <a:endParaRPr lang="tr-TR" sz="2800" dirty="0"/>
        </a:p>
      </dgm:t>
    </dgm:pt>
    <dgm:pt modelId="{DB627576-4A16-4A57-92A4-55468FDDC765}" type="parTrans" cxnId="{ED1DB2FA-1B4C-4B5C-9BDB-2EB038D5969E}">
      <dgm:prSet/>
      <dgm:spPr/>
      <dgm:t>
        <a:bodyPr/>
        <a:lstStyle/>
        <a:p>
          <a:endParaRPr lang="tr-TR"/>
        </a:p>
      </dgm:t>
    </dgm:pt>
    <dgm:pt modelId="{D0AB0DF4-E3DB-4253-AD21-ABD7743A455E}" type="sibTrans" cxnId="{ED1DB2FA-1B4C-4B5C-9BDB-2EB038D5969E}">
      <dgm:prSet/>
      <dgm:spPr/>
      <dgm:t>
        <a:bodyPr/>
        <a:lstStyle/>
        <a:p>
          <a:endParaRPr lang="tr-TR"/>
        </a:p>
      </dgm:t>
    </dgm:pt>
    <dgm:pt modelId="{6AA73688-E4C4-4D9B-BCE0-59A2E4A1CC55}">
      <dgm:prSet phldrT="[Metin]"/>
      <dgm:spPr/>
      <dgm:t>
        <a:bodyPr/>
        <a:lstStyle/>
        <a:p>
          <a:r>
            <a:rPr lang="tr-TR" dirty="0" smtClean="0"/>
            <a:t>10. Sınıf</a:t>
          </a:r>
          <a:endParaRPr lang="tr-TR" dirty="0"/>
        </a:p>
      </dgm:t>
    </dgm:pt>
    <dgm:pt modelId="{1A009D48-0F5D-415D-8DA8-DE4191246558}" type="parTrans" cxnId="{8D7CDA82-2DC6-424B-8F0F-217826E96015}">
      <dgm:prSet/>
      <dgm:spPr/>
      <dgm:t>
        <a:bodyPr/>
        <a:lstStyle/>
        <a:p>
          <a:endParaRPr lang="tr-TR"/>
        </a:p>
      </dgm:t>
    </dgm:pt>
    <dgm:pt modelId="{11058DF9-F7F9-47D9-BCDB-AE92FF44343B}" type="sibTrans" cxnId="{8D7CDA82-2DC6-424B-8F0F-217826E96015}">
      <dgm:prSet/>
      <dgm:spPr/>
      <dgm:t>
        <a:bodyPr/>
        <a:lstStyle/>
        <a:p>
          <a:endParaRPr lang="tr-TR"/>
        </a:p>
      </dgm:t>
    </dgm:pt>
    <dgm:pt modelId="{D8B65A2C-9743-4056-8FB8-22AE8620E8A7}">
      <dgm:prSet phldrT="[Metin]"/>
      <dgm:spPr/>
      <dgm:t>
        <a:bodyPr/>
        <a:lstStyle/>
        <a:p>
          <a:r>
            <a:rPr lang="tr-TR" dirty="0" smtClean="0"/>
            <a:t>9. Sınıf</a:t>
          </a:r>
          <a:endParaRPr lang="tr-TR" dirty="0"/>
        </a:p>
      </dgm:t>
    </dgm:pt>
    <dgm:pt modelId="{D4160065-3DAC-4EC3-98E2-D21BD347CE36}" type="parTrans" cxnId="{1022DC0B-F06E-4D05-B969-338B593B79B7}">
      <dgm:prSet/>
      <dgm:spPr/>
      <dgm:t>
        <a:bodyPr/>
        <a:lstStyle/>
        <a:p>
          <a:endParaRPr lang="tr-TR"/>
        </a:p>
      </dgm:t>
    </dgm:pt>
    <dgm:pt modelId="{F40246FA-CD4D-47A3-A009-0F223CD44591}" type="sibTrans" cxnId="{1022DC0B-F06E-4D05-B969-338B593B79B7}">
      <dgm:prSet/>
      <dgm:spPr/>
      <dgm:t>
        <a:bodyPr/>
        <a:lstStyle/>
        <a:p>
          <a:endParaRPr lang="tr-TR"/>
        </a:p>
      </dgm:t>
    </dgm:pt>
    <dgm:pt modelId="{58338D45-9FB2-4F2E-98E8-B6107CB62CB0}">
      <dgm:prSet phldrT="[Metin]" custT="1"/>
      <dgm:spPr/>
      <dgm:t>
        <a:bodyPr/>
        <a:lstStyle/>
        <a:p>
          <a:r>
            <a:rPr lang="tr-TR" sz="2800" b="1" dirty="0" smtClean="0">
              <a:solidFill>
                <a:srgbClr val="FF0000"/>
              </a:solidFill>
            </a:rPr>
            <a:t>KALFALIK BELGESİ</a:t>
          </a:r>
          <a:endParaRPr lang="tr-TR" sz="2800" b="1" dirty="0">
            <a:solidFill>
              <a:srgbClr val="FF0000"/>
            </a:solidFill>
          </a:endParaRPr>
        </a:p>
      </dgm:t>
    </dgm:pt>
    <dgm:pt modelId="{F13352D0-7EDD-404B-AF3D-EC9E29AB8B2F}" type="parTrans" cxnId="{51E01D42-CB37-4F3F-9D2F-A7F1C2ACE3BA}">
      <dgm:prSet/>
      <dgm:spPr/>
      <dgm:t>
        <a:bodyPr/>
        <a:lstStyle/>
        <a:p>
          <a:endParaRPr lang="tr-TR"/>
        </a:p>
      </dgm:t>
    </dgm:pt>
    <dgm:pt modelId="{55495EDD-8F15-4DC2-9524-85AA85736992}" type="sibTrans" cxnId="{51E01D42-CB37-4F3F-9D2F-A7F1C2ACE3BA}">
      <dgm:prSet/>
      <dgm:spPr/>
      <dgm:t>
        <a:bodyPr/>
        <a:lstStyle/>
        <a:p>
          <a:endParaRPr lang="tr-TR"/>
        </a:p>
      </dgm:t>
    </dgm:pt>
    <dgm:pt modelId="{AFED7ABC-46C9-4DF0-B921-C06BB3243C7F}">
      <dgm:prSet phldrT="[Metin]" custT="1"/>
      <dgm:spPr/>
      <dgm:t>
        <a:bodyPr/>
        <a:lstStyle/>
        <a:p>
          <a:r>
            <a:rPr lang="tr-TR" sz="2800" dirty="0" smtClean="0"/>
            <a:t>12. Sınıf sonunda başarılı olanlara</a:t>
          </a:r>
          <a:endParaRPr lang="tr-TR" sz="2800" dirty="0"/>
        </a:p>
      </dgm:t>
    </dgm:pt>
    <dgm:pt modelId="{55A20061-8570-4630-B175-F3C9DC36F243}" type="parTrans" cxnId="{389C35D2-0BF6-4ACB-B11A-A81E33B73249}">
      <dgm:prSet/>
      <dgm:spPr/>
      <dgm:t>
        <a:bodyPr/>
        <a:lstStyle/>
        <a:p>
          <a:endParaRPr lang="tr-TR"/>
        </a:p>
      </dgm:t>
    </dgm:pt>
    <dgm:pt modelId="{7F838E2B-58D4-49DA-90C3-CD4BA475BCFE}" type="sibTrans" cxnId="{389C35D2-0BF6-4ACB-B11A-A81E33B73249}">
      <dgm:prSet/>
      <dgm:spPr/>
      <dgm:t>
        <a:bodyPr/>
        <a:lstStyle/>
        <a:p>
          <a:endParaRPr lang="tr-TR"/>
        </a:p>
      </dgm:t>
    </dgm:pt>
    <dgm:pt modelId="{4982C245-B674-465B-AFDE-C05DC25C1EBC}" type="pres">
      <dgm:prSet presAssocID="{DC0E95F3-2A6B-4E16-8324-C8249557DF7A}" presName="Name0" presStyleCnt="0">
        <dgm:presLayoutVars>
          <dgm:dir/>
          <dgm:animLvl val="lvl"/>
          <dgm:resizeHandles val="exact"/>
        </dgm:presLayoutVars>
      </dgm:prSet>
      <dgm:spPr/>
      <dgm:t>
        <a:bodyPr/>
        <a:lstStyle/>
        <a:p>
          <a:endParaRPr lang="tr-TR"/>
        </a:p>
      </dgm:t>
    </dgm:pt>
    <dgm:pt modelId="{98EE2193-335C-4512-A1C5-3F8B0657FCD1}" type="pres">
      <dgm:prSet presAssocID="{CDF3F099-6B84-4FCF-A93B-5446815D6EF7}" presName="linNode" presStyleCnt="0"/>
      <dgm:spPr/>
      <dgm:t>
        <a:bodyPr/>
        <a:lstStyle/>
        <a:p>
          <a:endParaRPr lang="tr-TR"/>
        </a:p>
      </dgm:t>
    </dgm:pt>
    <dgm:pt modelId="{8CD709B0-DF89-4951-AEB4-703D616339F3}" type="pres">
      <dgm:prSet presAssocID="{CDF3F099-6B84-4FCF-A93B-5446815D6EF7}" presName="parentText" presStyleLbl="node1" presStyleIdx="0" presStyleCnt="4" custScaleX="81566" custScaleY="89515">
        <dgm:presLayoutVars>
          <dgm:chMax val="1"/>
          <dgm:bulletEnabled val="1"/>
        </dgm:presLayoutVars>
      </dgm:prSet>
      <dgm:spPr/>
      <dgm:t>
        <a:bodyPr/>
        <a:lstStyle/>
        <a:p>
          <a:endParaRPr lang="tr-TR"/>
        </a:p>
      </dgm:t>
    </dgm:pt>
    <dgm:pt modelId="{8DCDF2C0-764B-484B-AA95-5FAACED154D7}" type="pres">
      <dgm:prSet presAssocID="{CDF3F099-6B84-4FCF-A93B-5446815D6EF7}" presName="descendantText" presStyleLbl="alignAccFollowNode1" presStyleIdx="0" presStyleCnt="2">
        <dgm:presLayoutVars>
          <dgm:bulletEnabled val="1"/>
        </dgm:presLayoutVars>
      </dgm:prSet>
      <dgm:spPr/>
      <dgm:t>
        <a:bodyPr/>
        <a:lstStyle/>
        <a:p>
          <a:endParaRPr lang="tr-TR"/>
        </a:p>
      </dgm:t>
    </dgm:pt>
    <dgm:pt modelId="{30EFC3DC-7D77-4B65-A653-6249E9A2E596}" type="pres">
      <dgm:prSet presAssocID="{27E3D7BD-FA26-4DAB-92D4-B0457C47CC1D}" presName="sp" presStyleCnt="0"/>
      <dgm:spPr/>
      <dgm:t>
        <a:bodyPr/>
        <a:lstStyle/>
        <a:p>
          <a:endParaRPr lang="tr-TR"/>
        </a:p>
      </dgm:t>
    </dgm:pt>
    <dgm:pt modelId="{26A039E8-C553-47AA-9CCC-4DC32ADD3A86}" type="pres">
      <dgm:prSet presAssocID="{4BEF9D7B-C271-4207-989F-B19CA2E66D1A}" presName="linNode" presStyleCnt="0"/>
      <dgm:spPr/>
      <dgm:t>
        <a:bodyPr/>
        <a:lstStyle/>
        <a:p>
          <a:endParaRPr lang="tr-TR"/>
        </a:p>
      </dgm:t>
    </dgm:pt>
    <dgm:pt modelId="{1E2B3D82-C3D1-4D84-A1F3-1D3E3FC92DB4}" type="pres">
      <dgm:prSet presAssocID="{4BEF9D7B-C271-4207-989F-B19CA2E66D1A}" presName="parentText" presStyleLbl="node1" presStyleIdx="1" presStyleCnt="4" custScaleX="81566" custScaleY="92291">
        <dgm:presLayoutVars>
          <dgm:chMax val="1"/>
          <dgm:bulletEnabled val="1"/>
        </dgm:presLayoutVars>
      </dgm:prSet>
      <dgm:spPr/>
      <dgm:t>
        <a:bodyPr/>
        <a:lstStyle/>
        <a:p>
          <a:endParaRPr lang="tr-TR"/>
        </a:p>
      </dgm:t>
    </dgm:pt>
    <dgm:pt modelId="{E015FFAC-305B-478C-AA56-6251AB4E9CE7}" type="pres">
      <dgm:prSet presAssocID="{4BEF9D7B-C271-4207-989F-B19CA2E66D1A}" presName="descendantText" presStyleLbl="alignAccFollowNode1" presStyleIdx="1" presStyleCnt="2">
        <dgm:presLayoutVars>
          <dgm:bulletEnabled val="1"/>
        </dgm:presLayoutVars>
      </dgm:prSet>
      <dgm:spPr/>
      <dgm:t>
        <a:bodyPr/>
        <a:lstStyle/>
        <a:p>
          <a:endParaRPr lang="tr-TR"/>
        </a:p>
      </dgm:t>
    </dgm:pt>
    <dgm:pt modelId="{074D6E25-CC35-4943-8847-9A230DF41059}" type="pres">
      <dgm:prSet presAssocID="{3F21FDBF-7D47-4FF7-8111-C596F4F7E65E}" presName="sp" presStyleCnt="0"/>
      <dgm:spPr/>
      <dgm:t>
        <a:bodyPr/>
        <a:lstStyle/>
        <a:p>
          <a:endParaRPr lang="tr-TR"/>
        </a:p>
      </dgm:t>
    </dgm:pt>
    <dgm:pt modelId="{26AE1DCF-6B39-4FF2-B6A7-6A5F0959A214}" type="pres">
      <dgm:prSet presAssocID="{6AA73688-E4C4-4D9B-BCE0-59A2E4A1CC55}" presName="linNode" presStyleCnt="0"/>
      <dgm:spPr/>
      <dgm:t>
        <a:bodyPr/>
        <a:lstStyle/>
        <a:p>
          <a:endParaRPr lang="tr-TR"/>
        </a:p>
      </dgm:t>
    </dgm:pt>
    <dgm:pt modelId="{7B053A3A-8EE6-4C6C-9C96-D0A76557CD29}" type="pres">
      <dgm:prSet presAssocID="{6AA73688-E4C4-4D9B-BCE0-59A2E4A1CC55}" presName="parentText" presStyleLbl="node1" presStyleIdx="2" presStyleCnt="4" custScaleX="81566" custScaleY="90023">
        <dgm:presLayoutVars>
          <dgm:chMax val="1"/>
          <dgm:bulletEnabled val="1"/>
        </dgm:presLayoutVars>
      </dgm:prSet>
      <dgm:spPr/>
      <dgm:t>
        <a:bodyPr/>
        <a:lstStyle/>
        <a:p>
          <a:endParaRPr lang="tr-TR"/>
        </a:p>
      </dgm:t>
    </dgm:pt>
    <dgm:pt modelId="{071F958C-123F-48A0-A453-4915ED9E3DEE}" type="pres">
      <dgm:prSet presAssocID="{11058DF9-F7F9-47D9-BCDB-AE92FF44343B}" presName="sp" presStyleCnt="0"/>
      <dgm:spPr/>
      <dgm:t>
        <a:bodyPr/>
        <a:lstStyle/>
        <a:p>
          <a:endParaRPr lang="tr-TR"/>
        </a:p>
      </dgm:t>
    </dgm:pt>
    <dgm:pt modelId="{288B334B-5596-4F19-BC87-A158F566B314}" type="pres">
      <dgm:prSet presAssocID="{D8B65A2C-9743-4056-8FB8-22AE8620E8A7}" presName="linNode" presStyleCnt="0"/>
      <dgm:spPr/>
      <dgm:t>
        <a:bodyPr/>
        <a:lstStyle/>
        <a:p>
          <a:endParaRPr lang="tr-TR"/>
        </a:p>
      </dgm:t>
    </dgm:pt>
    <dgm:pt modelId="{E789FF60-4588-434B-ABD1-C60E781F3E94}" type="pres">
      <dgm:prSet presAssocID="{D8B65A2C-9743-4056-8FB8-22AE8620E8A7}" presName="parentText" presStyleLbl="node1" presStyleIdx="3" presStyleCnt="4" custScaleX="81566" custScaleY="87060">
        <dgm:presLayoutVars>
          <dgm:chMax val="1"/>
          <dgm:bulletEnabled val="1"/>
        </dgm:presLayoutVars>
      </dgm:prSet>
      <dgm:spPr/>
      <dgm:t>
        <a:bodyPr/>
        <a:lstStyle/>
        <a:p>
          <a:endParaRPr lang="tr-TR"/>
        </a:p>
      </dgm:t>
    </dgm:pt>
  </dgm:ptLst>
  <dgm:cxnLst>
    <dgm:cxn modelId="{EF04142C-432C-4CD9-B463-2839D9697EA9}" srcId="{DC0E95F3-2A6B-4E16-8324-C8249557DF7A}" destId="{4BEF9D7B-C271-4207-989F-B19CA2E66D1A}" srcOrd="1" destOrd="0" parTransId="{3D4FEC1F-D522-4D43-BDC3-C8EFB31FE699}" sibTransId="{3F21FDBF-7D47-4FF7-8111-C596F4F7E65E}"/>
    <dgm:cxn modelId="{7C91DD27-6E85-4F68-A09B-A392FA43CF2C}" srcId="{CDF3F099-6B84-4FCF-A93B-5446815D6EF7}" destId="{116227B4-3E84-43E4-8769-5B569AC52200}" srcOrd="1" destOrd="0" parTransId="{5A798352-436C-4776-9730-08A701590BF4}" sibTransId="{BBB759D6-D775-44D9-A31A-35F447542F1B}"/>
    <dgm:cxn modelId="{ED1DB2FA-1B4C-4B5C-9BDB-2EB038D5969E}" srcId="{4BEF9D7B-C271-4207-989F-B19CA2E66D1A}" destId="{30290994-35DA-43C2-BBFA-6E5D75D514C4}" srcOrd="0" destOrd="0" parTransId="{DB627576-4A16-4A57-92A4-55468FDDC765}" sibTransId="{D0AB0DF4-E3DB-4253-AD21-ABD7743A455E}"/>
    <dgm:cxn modelId="{8D7CDA82-2DC6-424B-8F0F-217826E96015}" srcId="{DC0E95F3-2A6B-4E16-8324-C8249557DF7A}" destId="{6AA73688-E4C4-4D9B-BCE0-59A2E4A1CC55}" srcOrd="2" destOrd="0" parTransId="{1A009D48-0F5D-415D-8DA8-DE4191246558}" sibTransId="{11058DF9-F7F9-47D9-BCDB-AE92FF44343B}"/>
    <dgm:cxn modelId="{1022DC0B-F06E-4D05-B969-338B593B79B7}" srcId="{DC0E95F3-2A6B-4E16-8324-C8249557DF7A}" destId="{D8B65A2C-9743-4056-8FB8-22AE8620E8A7}" srcOrd="3" destOrd="0" parTransId="{D4160065-3DAC-4EC3-98E2-D21BD347CE36}" sibTransId="{F40246FA-CD4D-47A3-A009-0F223CD44591}"/>
    <dgm:cxn modelId="{A9DDE373-5F67-44B2-A444-002AD942C9E8}" type="presOf" srcId="{116227B4-3E84-43E4-8769-5B569AC52200}" destId="{8DCDF2C0-764B-484B-AA95-5FAACED154D7}" srcOrd="0" destOrd="1" presId="urn:microsoft.com/office/officeart/2005/8/layout/vList5"/>
    <dgm:cxn modelId="{F38875E2-46D4-41DD-A270-E52745A65E6C}" type="presOf" srcId="{AFED7ABC-46C9-4DF0-B921-C06BB3243C7F}" destId="{8DCDF2C0-764B-484B-AA95-5FAACED154D7}" srcOrd="0" destOrd="0" presId="urn:microsoft.com/office/officeart/2005/8/layout/vList5"/>
    <dgm:cxn modelId="{61B0524D-3A20-4FFC-8FC1-AAF62CE4E98E}" type="presOf" srcId="{6AA73688-E4C4-4D9B-BCE0-59A2E4A1CC55}" destId="{7B053A3A-8EE6-4C6C-9C96-D0A76557CD29}" srcOrd="0" destOrd="0" presId="urn:microsoft.com/office/officeart/2005/8/layout/vList5"/>
    <dgm:cxn modelId="{B2C2ED68-55AA-4661-8459-FFE7775C9B18}" type="presOf" srcId="{DC0E95F3-2A6B-4E16-8324-C8249557DF7A}" destId="{4982C245-B674-465B-AFDE-C05DC25C1EBC}" srcOrd="0" destOrd="0" presId="urn:microsoft.com/office/officeart/2005/8/layout/vList5"/>
    <dgm:cxn modelId="{389C35D2-0BF6-4ACB-B11A-A81E33B73249}" srcId="{CDF3F099-6B84-4FCF-A93B-5446815D6EF7}" destId="{AFED7ABC-46C9-4DF0-B921-C06BB3243C7F}" srcOrd="0" destOrd="0" parTransId="{55A20061-8570-4630-B175-F3C9DC36F243}" sibTransId="{7F838E2B-58D4-49DA-90C3-CD4BA475BCFE}"/>
    <dgm:cxn modelId="{CE1FE84C-0F8D-45A4-903A-EE59DE49D954}" type="presOf" srcId="{D8B65A2C-9743-4056-8FB8-22AE8620E8A7}" destId="{E789FF60-4588-434B-ABD1-C60E781F3E94}" srcOrd="0" destOrd="0" presId="urn:microsoft.com/office/officeart/2005/8/layout/vList5"/>
    <dgm:cxn modelId="{36580CAA-9D0F-47B6-ADCE-5BDF36C25C47}" type="presOf" srcId="{30290994-35DA-43C2-BBFA-6E5D75D514C4}" destId="{E015FFAC-305B-478C-AA56-6251AB4E9CE7}" srcOrd="0" destOrd="0" presId="urn:microsoft.com/office/officeart/2005/8/layout/vList5"/>
    <dgm:cxn modelId="{2EC266FE-778B-4DFD-B31B-E6ACC059E991}" type="presOf" srcId="{58338D45-9FB2-4F2E-98E8-B6107CB62CB0}" destId="{E015FFAC-305B-478C-AA56-6251AB4E9CE7}" srcOrd="0" destOrd="1" presId="urn:microsoft.com/office/officeart/2005/8/layout/vList5"/>
    <dgm:cxn modelId="{CDF38290-8989-4085-AA6A-7F9576D9D08D}" type="presOf" srcId="{4BEF9D7B-C271-4207-989F-B19CA2E66D1A}" destId="{1E2B3D82-C3D1-4D84-A1F3-1D3E3FC92DB4}" srcOrd="0" destOrd="0" presId="urn:microsoft.com/office/officeart/2005/8/layout/vList5"/>
    <dgm:cxn modelId="{E95DCA81-9187-47AD-94F3-43A7198E15F8}" srcId="{DC0E95F3-2A6B-4E16-8324-C8249557DF7A}" destId="{CDF3F099-6B84-4FCF-A93B-5446815D6EF7}" srcOrd="0" destOrd="0" parTransId="{66D00E9C-49D6-4B06-B0ED-4F5A9281F399}" sibTransId="{27E3D7BD-FA26-4DAB-92D4-B0457C47CC1D}"/>
    <dgm:cxn modelId="{37525DD1-39CB-4B84-A9AB-470DFF822E85}" type="presOf" srcId="{CDF3F099-6B84-4FCF-A93B-5446815D6EF7}" destId="{8CD709B0-DF89-4951-AEB4-703D616339F3}" srcOrd="0" destOrd="0" presId="urn:microsoft.com/office/officeart/2005/8/layout/vList5"/>
    <dgm:cxn modelId="{51E01D42-CB37-4F3F-9D2F-A7F1C2ACE3BA}" srcId="{4BEF9D7B-C271-4207-989F-B19CA2E66D1A}" destId="{58338D45-9FB2-4F2E-98E8-B6107CB62CB0}" srcOrd="1" destOrd="0" parTransId="{F13352D0-7EDD-404B-AF3D-EC9E29AB8B2F}" sibTransId="{55495EDD-8F15-4DC2-9524-85AA85736992}"/>
    <dgm:cxn modelId="{D5D9905B-AAD5-4BE5-9B6F-E9EE60B2956A}" type="presParOf" srcId="{4982C245-B674-465B-AFDE-C05DC25C1EBC}" destId="{98EE2193-335C-4512-A1C5-3F8B0657FCD1}" srcOrd="0" destOrd="0" presId="urn:microsoft.com/office/officeart/2005/8/layout/vList5"/>
    <dgm:cxn modelId="{B3790164-842C-4F76-AFA3-2E1BA806AAA4}" type="presParOf" srcId="{98EE2193-335C-4512-A1C5-3F8B0657FCD1}" destId="{8CD709B0-DF89-4951-AEB4-703D616339F3}" srcOrd="0" destOrd="0" presId="urn:microsoft.com/office/officeart/2005/8/layout/vList5"/>
    <dgm:cxn modelId="{AC2C3E20-0E57-4D8B-BD0D-0FD7C7854642}" type="presParOf" srcId="{98EE2193-335C-4512-A1C5-3F8B0657FCD1}" destId="{8DCDF2C0-764B-484B-AA95-5FAACED154D7}" srcOrd="1" destOrd="0" presId="urn:microsoft.com/office/officeart/2005/8/layout/vList5"/>
    <dgm:cxn modelId="{72901A84-EE3C-4F80-8F45-2E04886E3DD8}" type="presParOf" srcId="{4982C245-B674-465B-AFDE-C05DC25C1EBC}" destId="{30EFC3DC-7D77-4B65-A653-6249E9A2E596}" srcOrd="1" destOrd="0" presId="urn:microsoft.com/office/officeart/2005/8/layout/vList5"/>
    <dgm:cxn modelId="{9D535294-04DD-4A4A-A81C-3901CB0E114A}" type="presParOf" srcId="{4982C245-B674-465B-AFDE-C05DC25C1EBC}" destId="{26A039E8-C553-47AA-9CCC-4DC32ADD3A86}" srcOrd="2" destOrd="0" presId="urn:microsoft.com/office/officeart/2005/8/layout/vList5"/>
    <dgm:cxn modelId="{395D2C00-4D65-4A84-87A8-74AFE26107CB}" type="presParOf" srcId="{26A039E8-C553-47AA-9CCC-4DC32ADD3A86}" destId="{1E2B3D82-C3D1-4D84-A1F3-1D3E3FC92DB4}" srcOrd="0" destOrd="0" presId="urn:microsoft.com/office/officeart/2005/8/layout/vList5"/>
    <dgm:cxn modelId="{29496BCC-C3A5-4747-9854-12191C5C8506}" type="presParOf" srcId="{26A039E8-C553-47AA-9CCC-4DC32ADD3A86}" destId="{E015FFAC-305B-478C-AA56-6251AB4E9CE7}" srcOrd="1" destOrd="0" presId="urn:microsoft.com/office/officeart/2005/8/layout/vList5"/>
    <dgm:cxn modelId="{F378C9A5-88F8-4527-BCAC-712AA80D55FB}" type="presParOf" srcId="{4982C245-B674-465B-AFDE-C05DC25C1EBC}" destId="{074D6E25-CC35-4943-8847-9A230DF41059}" srcOrd="3" destOrd="0" presId="urn:microsoft.com/office/officeart/2005/8/layout/vList5"/>
    <dgm:cxn modelId="{1947B8B2-7FC7-4D4A-9953-D92998C768A7}" type="presParOf" srcId="{4982C245-B674-465B-AFDE-C05DC25C1EBC}" destId="{26AE1DCF-6B39-4FF2-B6A7-6A5F0959A214}" srcOrd="4" destOrd="0" presId="urn:microsoft.com/office/officeart/2005/8/layout/vList5"/>
    <dgm:cxn modelId="{70C9EC16-DAA9-4F5C-8381-88A9A33393B8}" type="presParOf" srcId="{26AE1DCF-6B39-4FF2-B6A7-6A5F0959A214}" destId="{7B053A3A-8EE6-4C6C-9C96-D0A76557CD29}" srcOrd="0" destOrd="0" presId="urn:microsoft.com/office/officeart/2005/8/layout/vList5"/>
    <dgm:cxn modelId="{90C61F38-0475-4024-A6AD-5746D03EA4E1}" type="presParOf" srcId="{4982C245-B674-465B-AFDE-C05DC25C1EBC}" destId="{071F958C-123F-48A0-A453-4915ED9E3DEE}" srcOrd="5" destOrd="0" presId="urn:microsoft.com/office/officeart/2005/8/layout/vList5"/>
    <dgm:cxn modelId="{85521BD9-FB28-415F-A93D-96795A2A9A62}" type="presParOf" srcId="{4982C245-B674-465B-AFDE-C05DC25C1EBC}" destId="{288B334B-5596-4F19-BC87-A158F566B314}" srcOrd="6" destOrd="0" presId="urn:microsoft.com/office/officeart/2005/8/layout/vList5"/>
    <dgm:cxn modelId="{3732D9B1-03A6-48BD-97E7-B0C856C0B7AD}" type="presParOf" srcId="{288B334B-5596-4F19-BC87-A158F566B314}" destId="{E789FF60-4588-434B-ABD1-C60E781F3E9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F2C0-764B-484B-AA95-5FAACED154D7}">
      <dsp:nvSpPr>
        <dsp:cNvPr id="0" name=""/>
        <dsp:cNvSpPr/>
      </dsp:nvSpPr>
      <dsp:spPr>
        <a:xfrm rot="5400000">
          <a:off x="5765133" y="-2487078"/>
          <a:ext cx="1157816" cy="627716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12. Sınıf sonunda başarılı olanlara</a:t>
          </a:r>
          <a:endParaRPr lang="tr-TR" sz="2800" kern="1200" dirty="0"/>
        </a:p>
        <a:p>
          <a:pPr marL="285750" lvl="1" indent="-285750" algn="l" defTabSz="1244600">
            <a:lnSpc>
              <a:spcPct val="90000"/>
            </a:lnSpc>
            <a:spcBef>
              <a:spcPct val="0"/>
            </a:spcBef>
            <a:spcAft>
              <a:spcPct val="15000"/>
            </a:spcAft>
            <a:buChar char="••"/>
          </a:pPr>
          <a:r>
            <a:rPr lang="tr-TR" sz="2800" b="1" kern="1200" dirty="0" smtClean="0">
              <a:solidFill>
                <a:srgbClr val="FF0000"/>
              </a:solidFill>
            </a:rPr>
            <a:t>USTALIK BELGESİ ve DİPLOMA</a:t>
          </a:r>
          <a:endParaRPr lang="tr-TR" sz="2800" b="1" kern="1200" dirty="0">
            <a:solidFill>
              <a:srgbClr val="FF0000"/>
            </a:solidFill>
          </a:endParaRPr>
        </a:p>
      </dsp:txBody>
      <dsp:txXfrm rot="-5400000">
        <a:off x="3205460" y="129115"/>
        <a:ext cx="6220642" cy="1044776"/>
      </dsp:txXfrm>
    </dsp:sp>
    <dsp:sp modelId="{8CD709B0-DF89-4951-AEB4-703D616339F3}">
      <dsp:nvSpPr>
        <dsp:cNvPr id="0" name=""/>
        <dsp:cNvSpPr/>
      </dsp:nvSpPr>
      <dsp:spPr>
        <a:xfrm>
          <a:off x="325443" y="3740"/>
          <a:ext cx="2880016" cy="129552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12. Sınıf</a:t>
          </a:r>
          <a:endParaRPr lang="tr-TR" sz="5600" kern="1200" dirty="0"/>
        </a:p>
      </dsp:txBody>
      <dsp:txXfrm>
        <a:off x="388685" y="66982"/>
        <a:ext cx="2753532" cy="1169040"/>
      </dsp:txXfrm>
    </dsp:sp>
    <dsp:sp modelId="{E015FFAC-305B-478C-AA56-6251AB4E9CE7}">
      <dsp:nvSpPr>
        <dsp:cNvPr id="0" name=""/>
        <dsp:cNvSpPr/>
      </dsp:nvSpPr>
      <dsp:spPr>
        <a:xfrm rot="5400000">
          <a:off x="5765133" y="-1099102"/>
          <a:ext cx="1157816" cy="627716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11. Sınıf sonunda başarılı olanlara</a:t>
          </a:r>
          <a:endParaRPr lang="tr-TR" sz="2800" kern="1200" dirty="0"/>
        </a:p>
        <a:p>
          <a:pPr marL="285750" lvl="1" indent="-285750" algn="l" defTabSz="1244600">
            <a:lnSpc>
              <a:spcPct val="90000"/>
            </a:lnSpc>
            <a:spcBef>
              <a:spcPct val="0"/>
            </a:spcBef>
            <a:spcAft>
              <a:spcPct val="15000"/>
            </a:spcAft>
            <a:buChar char="••"/>
          </a:pPr>
          <a:r>
            <a:rPr lang="tr-TR" sz="2800" b="1" kern="1200" dirty="0" smtClean="0">
              <a:solidFill>
                <a:srgbClr val="FF0000"/>
              </a:solidFill>
            </a:rPr>
            <a:t>KALFALIK BELGESİ</a:t>
          </a:r>
          <a:endParaRPr lang="tr-TR" sz="2800" b="1" kern="1200" dirty="0">
            <a:solidFill>
              <a:srgbClr val="FF0000"/>
            </a:solidFill>
          </a:endParaRPr>
        </a:p>
      </dsp:txBody>
      <dsp:txXfrm rot="-5400000">
        <a:off x="3205460" y="1517091"/>
        <a:ext cx="6220642" cy="1044776"/>
      </dsp:txXfrm>
    </dsp:sp>
    <dsp:sp modelId="{1E2B3D82-C3D1-4D84-A1F3-1D3E3FC92DB4}">
      <dsp:nvSpPr>
        <dsp:cNvPr id="0" name=""/>
        <dsp:cNvSpPr/>
      </dsp:nvSpPr>
      <dsp:spPr>
        <a:xfrm>
          <a:off x="325443" y="1371628"/>
          <a:ext cx="2880016" cy="13357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11. Sınıf</a:t>
          </a:r>
          <a:endParaRPr lang="tr-TR" sz="5600" kern="1200" dirty="0"/>
        </a:p>
      </dsp:txBody>
      <dsp:txXfrm>
        <a:off x="390646" y="1436831"/>
        <a:ext cx="2749610" cy="1205294"/>
      </dsp:txXfrm>
    </dsp:sp>
    <dsp:sp modelId="{7B053A3A-8EE6-4C6C-9C96-D0A76557CD29}">
      <dsp:nvSpPr>
        <dsp:cNvPr id="0" name=""/>
        <dsp:cNvSpPr/>
      </dsp:nvSpPr>
      <dsp:spPr>
        <a:xfrm>
          <a:off x="325443" y="2779692"/>
          <a:ext cx="2880016" cy="130287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10. Sınıf</a:t>
          </a:r>
          <a:endParaRPr lang="tr-TR" sz="5600" kern="1200" dirty="0"/>
        </a:p>
      </dsp:txBody>
      <dsp:txXfrm>
        <a:off x="389044" y="2843293"/>
        <a:ext cx="2752814" cy="1175674"/>
      </dsp:txXfrm>
    </dsp:sp>
    <dsp:sp modelId="{E789FF60-4588-434B-ABD1-C60E781F3E94}">
      <dsp:nvSpPr>
        <dsp:cNvPr id="0" name=""/>
        <dsp:cNvSpPr/>
      </dsp:nvSpPr>
      <dsp:spPr>
        <a:xfrm>
          <a:off x="325443" y="4154932"/>
          <a:ext cx="2880016" cy="125999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tr-TR" sz="5600" kern="1200" dirty="0" smtClean="0"/>
            <a:t>9. Sınıf</a:t>
          </a:r>
          <a:endParaRPr lang="tr-TR" sz="5600" kern="1200" dirty="0"/>
        </a:p>
      </dsp:txBody>
      <dsp:txXfrm>
        <a:off x="386951" y="4216440"/>
        <a:ext cx="2757000" cy="11369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14650" cy="495300"/>
          </a:xfrm>
          <a:prstGeom prst="rect">
            <a:avLst/>
          </a:prstGeom>
        </p:spPr>
        <p:txBody>
          <a:bodyPr vert="horz" lIns="91294" tIns="45647" rIns="91294" bIns="45647" rtlCol="0"/>
          <a:lstStyle>
            <a:lvl1pPr algn="l">
              <a:defRPr sz="1200"/>
            </a:lvl1pPr>
          </a:lstStyle>
          <a:p>
            <a:endParaRPr lang="tr-TR"/>
          </a:p>
        </p:txBody>
      </p:sp>
      <p:sp>
        <p:nvSpPr>
          <p:cNvPr id="3" name="Veri Yer Tutucusu 2"/>
          <p:cNvSpPr>
            <a:spLocks noGrp="1"/>
          </p:cNvSpPr>
          <p:nvPr>
            <p:ph type="dt" idx="1"/>
          </p:nvPr>
        </p:nvSpPr>
        <p:spPr>
          <a:xfrm>
            <a:off x="3808413" y="1"/>
            <a:ext cx="2914650" cy="495300"/>
          </a:xfrm>
          <a:prstGeom prst="rect">
            <a:avLst/>
          </a:prstGeom>
        </p:spPr>
        <p:txBody>
          <a:bodyPr vert="horz" lIns="91294" tIns="45647" rIns="91294" bIns="45647" rtlCol="0"/>
          <a:lstStyle>
            <a:lvl1pPr algn="r">
              <a:defRPr sz="1200"/>
            </a:lvl1pPr>
          </a:lstStyle>
          <a:p>
            <a:fld id="{243441E8-030A-4741-AE66-6EEBB7AC5313}" type="datetimeFigureOut">
              <a:rPr lang="tr-TR" smtClean="0"/>
              <a:pPr/>
              <a:t>4.08.2020</a:t>
            </a:fld>
            <a:endParaRPr lang="tr-TR"/>
          </a:p>
        </p:txBody>
      </p:sp>
      <p:sp>
        <p:nvSpPr>
          <p:cNvPr id="4" name="Slayt Görüntüsü Yer Tutucusu 3"/>
          <p:cNvSpPr>
            <a:spLocks noGrp="1" noRot="1" noChangeAspect="1"/>
          </p:cNvSpPr>
          <p:nvPr>
            <p:ph type="sldImg" idx="2"/>
          </p:nvPr>
        </p:nvSpPr>
        <p:spPr>
          <a:xfrm>
            <a:off x="398463" y="1235075"/>
            <a:ext cx="5927725" cy="3333750"/>
          </a:xfrm>
          <a:prstGeom prst="rect">
            <a:avLst/>
          </a:prstGeom>
          <a:noFill/>
          <a:ln w="12700">
            <a:solidFill>
              <a:prstClr val="black"/>
            </a:solidFill>
          </a:ln>
        </p:spPr>
        <p:txBody>
          <a:bodyPr vert="horz" lIns="91294" tIns="45647" rIns="91294" bIns="45647" rtlCol="0" anchor="ctr"/>
          <a:lstStyle/>
          <a:p>
            <a:endParaRPr lang="tr-TR"/>
          </a:p>
        </p:txBody>
      </p:sp>
      <p:sp>
        <p:nvSpPr>
          <p:cNvPr id="5" name="Not Yer Tutucusu 4"/>
          <p:cNvSpPr>
            <a:spLocks noGrp="1"/>
          </p:cNvSpPr>
          <p:nvPr>
            <p:ph type="body" sz="quarter" idx="3"/>
          </p:nvPr>
        </p:nvSpPr>
        <p:spPr>
          <a:xfrm>
            <a:off x="673101" y="4751389"/>
            <a:ext cx="5378450" cy="3889376"/>
          </a:xfrm>
          <a:prstGeom prst="rect">
            <a:avLst/>
          </a:prstGeom>
        </p:spPr>
        <p:txBody>
          <a:bodyPr vert="horz" lIns="91294" tIns="45647" rIns="91294" bIns="4564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951"/>
            <a:ext cx="2914650" cy="495300"/>
          </a:xfrm>
          <a:prstGeom prst="rect">
            <a:avLst/>
          </a:prstGeom>
        </p:spPr>
        <p:txBody>
          <a:bodyPr vert="horz" lIns="91294" tIns="45647" rIns="91294" bIns="45647" rtlCol="0" anchor="b"/>
          <a:lstStyle>
            <a:lvl1pPr algn="l">
              <a:defRPr sz="1200"/>
            </a:lvl1pPr>
          </a:lstStyle>
          <a:p>
            <a:endParaRPr lang="tr-TR"/>
          </a:p>
        </p:txBody>
      </p:sp>
      <p:sp>
        <p:nvSpPr>
          <p:cNvPr id="7" name="Slayt Numarası Yer Tutucusu 6"/>
          <p:cNvSpPr>
            <a:spLocks noGrp="1"/>
          </p:cNvSpPr>
          <p:nvPr>
            <p:ph type="sldNum" sz="quarter" idx="5"/>
          </p:nvPr>
        </p:nvSpPr>
        <p:spPr>
          <a:xfrm>
            <a:off x="3808413" y="9378951"/>
            <a:ext cx="2914650" cy="495300"/>
          </a:xfrm>
          <a:prstGeom prst="rect">
            <a:avLst/>
          </a:prstGeom>
        </p:spPr>
        <p:txBody>
          <a:bodyPr vert="horz" lIns="91294" tIns="45647" rIns="91294" bIns="45647" rtlCol="0" anchor="b"/>
          <a:lstStyle>
            <a:lvl1pPr algn="r">
              <a:defRPr sz="1200"/>
            </a:lvl1pPr>
          </a:lstStyle>
          <a:p>
            <a:fld id="{EA4B4934-513B-4960-9D0D-343335BD8315}" type="slidenum">
              <a:rPr lang="tr-TR" smtClean="0"/>
              <a:pPr/>
              <a:t>‹#›</a:t>
            </a:fld>
            <a:endParaRPr lang="tr-TR"/>
          </a:p>
        </p:txBody>
      </p:sp>
    </p:spTree>
    <p:extLst>
      <p:ext uri="{BB962C8B-B14F-4D97-AF65-F5344CB8AC3E}">
        <p14:creationId xmlns:p14="http://schemas.microsoft.com/office/powerpoint/2010/main" val="196436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pPr/>
              <a:t>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4650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pPr/>
              <a:t>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333230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pPr/>
              <a:t>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368428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4.08.2020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33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4.08.2020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4185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4.08.2020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448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4.08.2020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925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4.08.2020</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0599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4.08.2020</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0792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4.08.2020</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a:solidFill>
                  <a:prstClr val="black"/>
                </a:solidFill>
              </a:rPr>
              <a:t> / 18</a:t>
            </a:r>
          </a:p>
        </p:txBody>
      </p:sp>
    </p:spTree>
    <p:extLst>
      <p:ext uri="{BB962C8B-B14F-4D97-AF65-F5344CB8AC3E}">
        <p14:creationId xmlns:p14="http://schemas.microsoft.com/office/powerpoint/2010/main" val="2714624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4.08.2020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743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pPr/>
              <a:t>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245109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4.08.2020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3927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4.08.2020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6879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4.08.2020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1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pPr/>
              <a:t>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27645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pPr/>
              <a:t>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01232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pPr/>
              <a:t>4.08.2020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13347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pPr/>
              <a:t>4.08.2020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73924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pPr/>
              <a:t>4.08.2020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pPr/>
              <a:t>‹#›</a:t>
            </a:fld>
            <a:r>
              <a:rPr lang="tr-TR" dirty="0"/>
              <a:t> / 18</a:t>
            </a:r>
          </a:p>
        </p:txBody>
      </p:sp>
    </p:spTree>
    <p:extLst>
      <p:ext uri="{BB962C8B-B14F-4D97-AF65-F5344CB8AC3E}">
        <p14:creationId xmlns:p14="http://schemas.microsoft.com/office/powerpoint/2010/main" val="373306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pPr/>
              <a:t>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352321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pPr/>
              <a:t>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29139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pPr/>
              <a:t>4.08.2020</a:t>
            </a:fld>
            <a:endParaRPr lang="tr-T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pPr/>
              <a:t>‹#›</a:t>
            </a:fld>
            <a:endParaRPr lang="tr-TR"/>
          </a:p>
        </p:txBody>
      </p:sp>
    </p:spTree>
    <p:extLst>
      <p:ext uri="{BB962C8B-B14F-4D97-AF65-F5344CB8AC3E}">
        <p14:creationId xmlns:p14="http://schemas.microsoft.com/office/powerpoint/2010/main" val="2375278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4.08.2020</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6674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2 Başlık"/>
          <p:cNvSpPr txBox="1">
            <a:spLocks/>
          </p:cNvSpPr>
          <p:nvPr/>
        </p:nvSpPr>
        <p:spPr>
          <a:xfrm>
            <a:off x="3300417" y="3575051"/>
            <a:ext cx="7786684" cy="2425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6C0000"/>
                </a:solidFill>
                <a:latin typeface="Cambria" panose="02040503050406030204" pitchFamily="18" charset="0"/>
                <a:cs typeface="Times New Roman" panose="02020603050405020304" pitchFamily="18" charset="0"/>
              </a:rPr>
              <a:t>  </a:t>
            </a:r>
          </a:p>
          <a:p>
            <a:pPr algn="ctr"/>
            <a:r>
              <a:rPr lang="tr-TR" sz="2400" b="1" dirty="0">
                <a:solidFill>
                  <a:srgbClr val="6C0000"/>
                </a:solidFill>
                <a:latin typeface="Cambria" panose="02040503050406030204" pitchFamily="18" charset="0"/>
                <a:cs typeface="Times New Roman" panose="02020603050405020304" pitchFamily="18" charset="0"/>
              </a:rPr>
              <a:t>   Meslekî ve Teknik Eğitim</a:t>
            </a:r>
            <a:br>
              <a:rPr lang="tr-TR" sz="2400" b="1" dirty="0">
                <a:solidFill>
                  <a:srgbClr val="6C0000"/>
                </a:solidFill>
                <a:latin typeface="Cambria" panose="02040503050406030204" pitchFamily="18" charset="0"/>
                <a:cs typeface="Times New Roman" panose="02020603050405020304" pitchFamily="18" charset="0"/>
              </a:rPr>
            </a:br>
            <a:r>
              <a:rPr lang="tr-TR" sz="2400" b="1" dirty="0">
                <a:solidFill>
                  <a:srgbClr val="6C0000"/>
                </a:solidFill>
                <a:latin typeface="Cambria" panose="02040503050406030204" pitchFamily="18" charset="0"/>
                <a:cs typeface="Times New Roman" panose="02020603050405020304" pitchFamily="18" charset="0"/>
              </a:rPr>
              <a:t>    Genel Müdürlüğü</a:t>
            </a:r>
          </a:p>
          <a:p>
            <a:pPr algn="ctr"/>
            <a:endParaRPr lang="tr-TR" sz="2400" b="1" dirty="0">
              <a:solidFill>
                <a:srgbClr val="6C0000"/>
              </a:solidFill>
              <a:latin typeface="Cambria" panose="02040503050406030204" pitchFamily="18" charset="0"/>
              <a:cs typeface="Times New Roman" panose="02020603050405020304" pitchFamily="18" charset="0"/>
            </a:endParaRPr>
          </a:p>
          <a:p>
            <a:pPr algn="ctr"/>
            <a:endParaRPr lang="tr-TR" sz="2400" b="1" dirty="0">
              <a:solidFill>
                <a:srgbClr val="6C0000"/>
              </a:solidFill>
              <a:latin typeface="Cambria" panose="02040503050406030204" pitchFamily="18" charset="0"/>
              <a:cs typeface="Times New Roman" panose="02020603050405020304" pitchFamily="18" charset="0"/>
            </a:endParaRPr>
          </a:p>
          <a:p>
            <a:pPr algn="ctr"/>
            <a:endParaRPr lang="tr-TR" sz="2400" b="1" dirty="0">
              <a:solidFill>
                <a:srgbClr val="6C0000"/>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0836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48574" y="1246909"/>
            <a:ext cx="11283351" cy="5237017"/>
          </a:xfrm>
        </p:spPr>
        <p:txBody>
          <a:bodyPr>
            <a:noAutofit/>
          </a:bodyPr>
          <a:lstStyle/>
          <a:p>
            <a:pPr marL="0" indent="0" algn="just" defTabSz="457200">
              <a:lnSpc>
                <a:spcPct val="100000"/>
              </a:lnSpc>
              <a:buClr>
                <a:srgbClr val="A53010"/>
              </a:buClr>
              <a:buNone/>
            </a:pPr>
            <a:r>
              <a:rPr lang="tr-TR" b="1" dirty="0">
                <a:solidFill>
                  <a:srgbClr val="0070C0"/>
                </a:solidFill>
                <a:latin typeface="Century Gothic" panose="020B0502020202020204" pitchFamily="34" charset="0"/>
              </a:rPr>
              <a:t>Ortaöğretim Kurumları Yönetmeliği</a:t>
            </a:r>
          </a:p>
          <a:p>
            <a:pPr marL="0" lvl="0" indent="0" algn="just" defTabSz="457200">
              <a:lnSpc>
                <a:spcPct val="100000"/>
              </a:lnSpc>
              <a:buClr>
                <a:srgbClr val="A53010"/>
              </a:buClr>
              <a:buNone/>
            </a:pPr>
            <a:r>
              <a:rPr lang="tr-TR" altLang="tr-TR" b="1" dirty="0">
                <a:solidFill>
                  <a:srgbClr val="0070C0"/>
                </a:solidFill>
                <a:latin typeface="Century Gothic" panose="020B0502020202020204" pitchFamily="34" charset="0"/>
              </a:rPr>
              <a:t>Kayıt </a:t>
            </a:r>
            <a:r>
              <a:rPr lang="tr-TR" altLang="tr-TR" b="1" dirty="0" smtClean="0">
                <a:solidFill>
                  <a:srgbClr val="0070C0"/>
                </a:solidFill>
                <a:latin typeface="Century Gothic" panose="020B0502020202020204" pitchFamily="34" charset="0"/>
              </a:rPr>
              <a:t>şartları</a:t>
            </a:r>
          </a:p>
          <a:p>
            <a:pPr marL="0" lvl="0" indent="0" algn="just" defTabSz="457200">
              <a:lnSpc>
                <a:spcPct val="100000"/>
              </a:lnSpc>
              <a:buClr>
                <a:srgbClr val="A53010"/>
              </a:buClr>
              <a:buNone/>
            </a:pPr>
            <a:r>
              <a:rPr lang="tr-TR" altLang="tr-TR" b="1" dirty="0" smtClean="0">
                <a:solidFill>
                  <a:srgbClr val="0070C0"/>
                </a:solidFill>
                <a:latin typeface="Century Gothic" panose="020B0502020202020204" pitchFamily="34" charset="0"/>
              </a:rPr>
              <a:t>Madde 21-</a:t>
            </a:r>
            <a:r>
              <a:rPr lang="tr-TR" altLang="tr-TR" b="1" dirty="0" smtClean="0">
                <a:latin typeface="Century Gothic" panose="020B0502020202020204" pitchFamily="34" charset="0"/>
              </a:rPr>
              <a:t> </a:t>
            </a:r>
            <a:r>
              <a:rPr lang="tr-TR" altLang="tr-TR" b="1" dirty="0">
                <a:latin typeface="Century Gothic" panose="020B0502020202020204" pitchFamily="34" charset="0"/>
              </a:rPr>
              <a:t>(3) </a:t>
            </a:r>
            <a:r>
              <a:rPr lang="tr-TR" altLang="tr-TR" b="1" dirty="0" smtClean="0">
                <a:latin typeface="Century Gothic" panose="020B0502020202020204" pitchFamily="34" charset="0"/>
              </a:rPr>
              <a:t>Mesleki </a:t>
            </a:r>
            <a:r>
              <a:rPr lang="tr-TR" altLang="tr-TR" b="1" dirty="0">
                <a:latin typeface="Century Gothic" panose="020B0502020202020204" pitchFamily="34" charset="0"/>
              </a:rPr>
              <a:t>ve teknik ortaöğretim kurumlarına kayıt yaptıracak öğrencilerin sağlık durumlarının ilgili mesleğin öğrenimine elverişli olması gerekir. Bu durum, </a:t>
            </a:r>
            <a:r>
              <a:rPr lang="tr-TR" altLang="tr-TR" b="1" u="sng" dirty="0">
                <a:latin typeface="Century Gothic" panose="020B0502020202020204" pitchFamily="34" charset="0"/>
              </a:rPr>
              <a:t>programın özelliğine göre </a:t>
            </a:r>
            <a:r>
              <a:rPr lang="tr-TR" altLang="tr-TR" b="1" u="sng" dirty="0">
                <a:solidFill>
                  <a:srgbClr val="FF0000"/>
                </a:solidFill>
                <a:latin typeface="Century Gothic" panose="020B0502020202020204" pitchFamily="34" charset="0"/>
              </a:rPr>
              <a:t>gerektiğinde,</a:t>
            </a:r>
            <a:r>
              <a:rPr lang="tr-TR" altLang="tr-TR" b="1" u="sng" dirty="0">
                <a:latin typeface="Century Gothic" panose="020B0502020202020204" pitchFamily="34" charset="0"/>
              </a:rPr>
              <a:t> sağlık/sağlık kurulu raporuyla belgelendirilir.</a:t>
            </a:r>
            <a:endParaRPr lang="tr-TR" altLang="tr-TR" b="1" u="sng"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36837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48574" y="1246909"/>
            <a:ext cx="11283351" cy="5237017"/>
          </a:xfrm>
        </p:spPr>
        <p:txBody>
          <a:bodyPr>
            <a:noAutofit/>
          </a:bodyPr>
          <a:lstStyle/>
          <a:p>
            <a:pPr marL="0" indent="0" algn="just" defTabSz="457200">
              <a:lnSpc>
                <a:spcPct val="100000"/>
              </a:lnSpc>
              <a:buClr>
                <a:srgbClr val="A53010"/>
              </a:buClr>
              <a:buNone/>
            </a:pPr>
            <a:r>
              <a:rPr lang="tr-TR" sz="2400" b="1" dirty="0">
                <a:solidFill>
                  <a:srgbClr val="0070C0"/>
                </a:solidFill>
                <a:latin typeface="Century Gothic" panose="020B0502020202020204" pitchFamily="34" charset="0"/>
              </a:rPr>
              <a:t>Ortaöğretim Kurumları Yönetmeliği</a:t>
            </a:r>
          </a:p>
          <a:p>
            <a:pPr marL="0" lvl="0" indent="0" algn="just" defTabSz="457200">
              <a:lnSpc>
                <a:spcPct val="100000"/>
              </a:lnSpc>
              <a:buClr>
                <a:srgbClr val="A53010"/>
              </a:buClr>
              <a:buNone/>
            </a:pPr>
            <a:r>
              <a:rPr lang="tr-TR" altLang="tr-TR" sz="2400" b="1" dirty="0">
                <a:solidFill>
                  <a:srgbClr val="0070C0"/>
                </a:solidFill>
                <a:latin typeface="Century Gothic" panose="020B0502020202020204" pitchFamily="34" charset="0"/>
              </a:rPr>
              <a:t>Kayıt işlemleri</a:t>
            </a:r>
          </a:p>
          <a:p>
            <a:pPr marL="0" lvl="0" indent="0" algn="just" defTabSz="457200">
              <a:lnSpc>
                <a:spcPct val="100000"/>
              </a:lnSpc>
              <a:buClr>
                <a:srgbClr val="A53010"/>
              </a:buClr>
              <a:buNone/>
            </a:pPr>
            <a:r>
              <a:rPr lang="tr-TR" altLang="tr-TR" sz="2400" b="1" dirty="0">
                <a:solidFill>
                  <a:srgbClr val="0070C0"/>
                </a:solidFill>
                <a:latin typeface="Century Gothic" panose="020B0502020202020204" pitchFamily="34" charset="0"/>
              </a:rPr>
              <a:t>MADDE 22-</a:t>
            </a:r>
            <a:r>
              <a:rPr lang="tr-TR" altLang="tr-TR" sz="2400" b="1" dirty="0">
                <a:latin typeface="Century Gothic" panose="020B0502020202020204" pitchFamily="34" charset="0"/>
              </a:rPr>
              <a:t> </a:t>
            </a:r>
            <a:r>
              <a:rPr lang="tr-TR" altLang="tr-TR" sz="2400" b="1" dirty="0" smtClean="0">
                <a:latin typeface="Century Gothic" panose="020B0502020202020204" pitchFamily="34" charset="0"/>
              </a:rPr>
              <a:t>(9</a:t>
            </a:r>
            <a:r>
              <a:rPr lang="tr-TR" altLang="tr-TR" sz="2400" b="1" dirty="0">
                <a:latin typeface="Century Gothic" panose="020B0502020202020204" pitchFamily="34" charset="0"/>
              </a:rPr>
              <a:t>) Mesleki eğitim merkezlerine, 3308 sayılı Kanunun 13 üncü maddesi kapsamında bir işletme ile sözleşme imzalayanların </a:t>
            </a:r>
            <a:r>
              <a:rPr lang="tr-TR" altLang="tr-TR" sz="2400" b="1" u="sng" dirty="0">
                <a:solidFill>
                  <a:srgbClr val="FF0000"/>
                </a:solidFill>
                <a:latin typeface="Century Gothic" panose="020B0502020202020204" pitchFamily="34" charset="0"/>
              </a:rPr>
              <a:t>kayıtları yıl boyunca devam eder.</a:t>
            </a:r>
            <a:r>
              <a:rPr lang="tr-TR" altLang="tr-TR" sz="2400" b="1" dirty="0">
                <a:solidFill>
                  <a:srgbClr val="FF0000"/>
                </a:solidFill>
                <a:latin typeface="Century Gothic" panose="020B0502020202020204" pitchFamily="34" charset="0"/>
              </a:rPr>
              <a:t> </a:t>
            </a:r>
            <a:r>
              <a:rPr lang="tr-TR" altLang="tr-TR" sz="2400" b="1" u="sng" dirty="0">
                <a:solidFill>
                  <a:srgbClr val="FF0000"/>
                </a:solidFill>
                <a:latin typeface="Century Gothic" panose="020B0502020202020204" pitchFamily="34" charset="0"/>
              </a:rPr>
              <a:t>Bunlardan aralık ayının son iş gününe kadar kayıt yaptıranların eğitimleri mevcut sınıflarında devam eder. Ocak ayının ilk iş gününden itibaren kayıt yaptıranlar ise işletmede mesleki eğitimlerine devam ettirilir, ancak o ders yılı için yılsonu puanı verilmez.</a:t>
            </a:r>
            <a:r>
              <a:rPr lang="tr-TR" altLang="tr-TR" sz="2400" b="1" dirty="0">
                <a:solidFill>
                  <a:srgbClr val="FF0000"/>
                </a:solidFill>
                <a:latin typeface="Century Gothic" panose="020B0502020202020204" pitchFamily="34" charset="0"/>
              </a:rPr>
              <a:t> </a:t>
            </a:r>
            <a:r>
              <a:rPr lang="tr-TR" altLang="tr-TR" sz="2400" b="1" u="sng" dirty="0">
                <a:solidFill>
                  <a:srgbClr val="FF0000"/>
                </a:solidFill>
                <a:latin typeface="Century Gothic" panose="020B0502020202020204" pitchFamily="34" charset="0"/>
              </a:rPr>
              <a:t>Bunlar o yıla ait okuma hakkını kullanmamış sayılır ve teorik eğitimleri yeni ders yılı başında başlar.</a:t>
            </a:r>
            <a:r>
              <a:rPr lang="tr-TR" altLang="tr-TR" sz="2400" b="1" dirty="0">
                <a:latin typeface="Century Gothic" panose="020B0502020202020204" pitchFamily="34" charset="0"/>
              </a:rPr>
              <a:t> Ortaöğretim kurumu mezunu olanların kayıtları doğrudan 10 uncu sınıfa yapılır. En az ortaokulu veya imam hatip ortaokulunu bitirmiş olup ilgili meslek dalından kalfalık belgesi sahibi olanların kayıtları doğrudan 12 </a:t>
            </a:r>
            <a:r>
              <a:rPr lang="tr-TR" altLang="tr-TR" sz="2400" b="1" dirty="0" err="1">
                <a:latin typeface="Century Gothic" panose="020B0502020202020204" pitchFamily="34" charset="0"/>
              </a:rPr>
              <a:t>nci</a:t>
            </a:r>
            <a:r>
              <a:rPr lang="tr-TR" altLang="tr-TR" sz="2400" b="1" dirty="0">
                <a:latin typeface="Century Gothic" panose="020B0502020202020204" pitchFamily="34" charset="0"/>
              </a:rPr>
              <a:t> sınıfa yapılır.</a:t>
            </a:r>
            <a:endParaRPr lang="tr-TR" altLang="tr-TR" sz="2400" b="1" u="sng" dirty="0">
              <a:latin typeface="Century Gothic" panose="020B0502020202020204" pitchFamily="34" charset="0"/>
            </a:endParaRPr>
          </a:p>
        </p:txBody>
      </p:sp>
    </p:spTree>
    <p:extLst>
      <p:ext uri="{BB962C8B-B14F-4D97-AF65-F5344CB8AC3E}">
        <p14:creationId xmlns:p14="http://schemas.microsoft.com/office/powerpoint/2010/main" val="1133895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48574" y="1246909"/>
            <a:ext cx="11283351" cy="5237017"/>
          </a:xfrm>
        </p:spPr>
        <p:txBody>
          <a:bodyPr>
            <a:noAutofit/>
          </a:bodyPr>
          <a:lstStyle/>
          <a:p>
            <a:pPr marL="0" indent="0" algn="just" defTabSz="457200">
              <a:lnSpc>
                <a:spcPct val="100000"/>
              </a:lnSpc>
              <a:buClr>
                <a:srgbClr val="A53010"/>
              </a:buClr>
              <a:buNone/>
            </a:pPr>
            <a:r>
              <a:rPr lang="tr-TR" sz="2400" b="1" dirty="0">
                <a:solidFill>
                  <a:srgbClr val="0070C0"/>
                </a:solidFill>
                <a:latin typeface="Century Gothic" panose="020B0502020202020204" pitchFamily="34" charset="0"/>
              </a:rPr>
              <a:t>Ortaöğretim Kurumları Yönetmeliği</a:t>
            </a:r>
          </a:p>
          <a:p>
            <a:pPr marL="0" lvl="0" indent="0" algn="just" defTabSz="457200">
              <a:lnSpc>
                <a:spcPct val="100000"/>
              </a:lnSpc>
              <a:buClr>
                <a:srgbClr val="A53010"/>
              </a:buClr>
              <a:buNone/>
            </a:pPr>
            <a:r>
              <a:rPr lang="tr-TR" altLang="tr-TR" sz="2400" b="1" dirty="0">
                <a:solidFill>
                  <a:srgbClr val="0070C0"/>
                </a:solidFill>
                <a:latin typeface="Century Gothic" panose="020B0502020202020204" pitchFamily="34" charset="0"/>
              </a:rPr>
              <a:t>Ortaöğretim kurumları arasında nakil ve </a:t>
            </a:r>
            <a:r>
              <a:rPr lang="tr-TR" altLang="tr-TR" sz="2400" b="1" dirty="0" smtClean="0">
                <a:solidFill>
                  <a:srgbClr val="0070C0"/>
                </a:solidFill>
                <a:latin typeface="Century Gothic" panose="020B0502020202020204" pitchFamily="34" charset="0"/>
              </a:rPr>
              <a:t>geçişler</a:t>
            </a:r>
          </a:p>
          <a:p>
            <a:pPr marL="0" lvl="0" indent="0" algn="just" defTabSz="457200">
              <a:lnSpc>
                <a:spcPct val="100000"/>
              </a:lnSpc>
              <a:buClr>
                <a:srgbClr val="A53010"/>
              </a:buClr>
              <a:buNone/>
            </a:pPr>
            <a:r>
              <a:rPr lang="tr-TR" altLang="tr-TR" sz="2400" b="1" dirty="0" smtClean="0">
                <a:solidFill>
                  <a:srgbClr val="0070C0"/>
                </a:solidFill>
                <a:latin typeface="Century Gothic" panose="020B0502020202020204" pitchFamily="34" charset="0"/>
              </a:rPr>
              <a:t>Madde 37- </a:t>
            </a:r>
            <a:r>
              <a:rPr lang="tr-TR" altLang="tr-TR" sz="2400" b="1" dirty="0" smtClean="0">
                <a:latin typeface="Century Gothic" panose="020B0502020202020204" pitchFamily="34" charset="0"/>
              </a:rPr>
              <a:t>(2)</a:t>
            </a:r>
            <a:r>
              <a:rPr lang="tr-TR" altLang="tr-TR" sz="2400" b="1" dirty="0" smtClean="0">
                <a:solidFill>
                  <a:srgbClr val="0070C0"/>
                </a:solidFill>
                <a:latin typeface="Century Gothic" panose="020B0502020202020204" pitchFamily="34" charset="0"/>
              </a:rPr>
              <a:t> </a:t>
            </a:r>
            <a:r>
              <a:rPr lang="tr-TR" altLang="tr-TR" sz="2400" b="1" dirty="0" smtClean="0">
                <a:latin typeface="Century Gothic" panose="020B0502020202020204" pitchFamily="34" charset="0"/>
              </a:rPr>
              <a:t>Ortaöğretim </a:t>
            </a:r>
            <a:r>
              <a:rPr lang="tr-TR" altLang="tr-TR" sz="2400" b="1" dirty="0">
                <a:latin typeface="Century Gothic" panose="020B0502020202020204" pitchFamily="34" charset="0"/>
              </a:rPr>
              <a:t>kayıt alanındaki okullar arasında nakil ve geçişler, okulların açık kontenjanlarına göre</a:t>
            </a:r>
            <a:r>
              <a:rPr lang="tr-TR" altLang="tr-TR" sz="2400" b="1" dirty="0" smtClean="0">
                <a:latin typeface="Century Gothic" panose="020B0502020202020204" pitchFamily="34" charset="0"/>
              </a:rPr>
              <a:t>;</a:t>
            </a:r>
          </a:p>
          <a:p>
            <a:pPr marL="0" lvl="0" indent="0" algn="just" defTabSz="457200">
              <a:lnSpc>
                <a:spcPct val="100000"/>
              </a:lnSpc>
              <a:buClr>
                <a:srgbClr val="A53010"/>
              </a:buClr>
              <a:buNone/>
            </a:pPr>
            <a:r>
              <a:rPr lang="tr-TR" altLang="tr-TR" sz="2400" b="1" dirty="0">
                <a:solidFill>
                  <a:srgbClr val="FF0000"/>
                </a:solidFill>
                <a:latin typeface="Century Gothic" panose="020B0502020202020204" pitchFamily="34" charset="0"/>
              </a:rPr>
              <a:t>e) Mesleki eğitim merkezlerinden Anadolu meslek programlarına 9 uncu sınıfın birinci dönemi sonuna kadar,</a:t>
            </a:r>
          </a:p>
        </p:txBody>
      </p:sp>
    </p:spTree>
    <p:extLst>
      <p:ext uri="{BB962C8B-B14F-4D97-AF65-F5344CB8AC3E}">
        <p14:creationId xmlns:p14="http://schemas.microsoft.com/office/powerpoint/2010/main" val="1395851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48574" y="1246909"/>
            <a:ext cx="11283351" cy="5237017"/>
          </a:xfrm>
        </p:spPr>
        <p:txBody>
          <a:bodyPr>
            <a:noAutofit/>
          </a:bodyPr>
          <a:lstStyle/>
          <a:p>
            <a:pPr marL="0" indent="0" algn="just" defTabSz="457200">
              <a:lnSpc>
                <a:spcPct val="100000"/>
              </a:lnSpc>
              <a:buClr>
                <a:srgbClr val="A53010"/>
              </a:buClr>
              <a:buNone/>
            </a:pPr>
            <a:r>
              <a:rPr lang="tr-TR" sz="2400" b="1" dirty="0">
                <a:solidFill>
                  <a:srgbClr val="0070C0"/>
                </a:solidFill>
                <a:latin typeface="Century Gothic" panose="020B0502020202020204" pitchFamily="34" charset="0"/>
              </a:rPr>
              <a:t>Ortaöğretim Kurumları Yönetmeliği</a:t>
            </a:r>
          </a:p>
          <a:p>
            <a:pPr marL="0" lvl="0" indent="0" algn="just" defTabSz="457200">
              <a:lnSpc>
                <a:spcPct val="100000"/>
              </a:lnSpc>
              <a:buClr>
                <a:srgbClr val="A53010"/>
              </a:buClr>
              <a:buNone/>
            </a:pPr>
            <a:r>
              <a:rPr lang="tr-TR" altLang="tr-TR" sz="2400" b="1" dirty="0">
                <a:solidFill>
                  <a:srgbClr val="0070C0"/>
                </a:solidFill>
                <a:latin typeface="Century Gothic" panose="020B0502020202020204" pitchFamily="34" charset="0"/>
              </a:rPr>
              <a:t>Ortaöğretim kurumları arasında nakil ve </a:t>
            </a:r>
            <a:r>
              <a:rPr lang="tr-TR" altLang="tr-TR" sz="2400" b="1" dirty="0" smtClean="0">
                <a:solidFill>
                  <a:srgbClr val="0070C0"/>
                </a:solidFill>
                <a:latin typeface="Century Gothic" panose="020B0502020202020204" pitchFamily="34" charset="0"/>
              </a:rPr>
              <a:t>geçişler</a:t>
            </a:r>
          </a:p>
          <a:p>
            <a:pPr marL="0" lvl="0" indent="0" algn="just" defTabSz="457200">
              <a:lnSpc>
                <a:spcPct val="100000"/>
              </a:lnSpc>
              <a:buClr>
                <a:srgbClr val="A53010"/>
              </a:buClr>
              <a:buNone/>
            </a:pPr>
            <a:r>
              <a:rPr lang="tr-TR" altLang="tr-TR" sz="2400" b="1" dirty="0" smtClean="0">
                <a:solidFill>
                  <a:srgbClr val="0070C0"/>
                </a:solidFill>
                <a:latin typeface="Century Gothic" panose="020B0502020202020204" pitchFamily="34" charset="0"/>
              </a:rPr>
              <a:t>Madde </a:t>
            </a:r>
            <a:r>
              <a:rPr lang="tr-TR" altLang="tr-TR" sz="2400" b="1" dirty="0">
                <a:solidFill>
                  <a:srgbClr val="0070C0"/>
                </a:solidFill>
                <a:latin typeface="Century Gothic" panose="020B0502020202020204" pitchFamily="34" charset="0"/>
              </a:rPr>
              <a:t>37- </a:t>
            </a:r>
            <a:r>
              <a:rPr lang="tr-TR" altLang="tr-TR" sz="2400" b="1" dirty="0">
                <a:latin typeface="Century Gothic" panose="020B0502020202020204" pitchFamily="34" charset="0"/>
              </a:rPr>
              <a:t>(3) </a:t>
            </a:r>
            <a:r>
              <a:rPr lang="tr-TR" altLang="tr-TR" sz="2400" b="1" dirty="0" smtClean="0">
                <a:latin typeface="Century Gothic" panose="020B0502020202020204" pitchFamily="34" charset="0"/>
              </a:rPr>
              <a:t>Mesleki </a:t>
            </a:r>
            <a:r>
              <a:rPr lang="tr-TR" altLang="tr-TR" sz="2400" b="1" dirty="0">
                <a:latin typeface="Century Gothic" panose="020B0502020202020204" pitchFamily="34" charset="0"/>
              </a:rPr>
              <a:t>eğitim merkezi öğrencilerinin nakilleri; alan/dal bulunması ve naklen gidilmek istenilen yerleşim biriminde bir işletme ile sözleşme imzalamak kaydıyla </a:t>
            </a:r>
            <a:r>
              <a:rPr lang="tr-TR" altLang="tr-TR" sz="2400" b="1" dirty="0">
                <a:solidFill>
                  <a:srgbClr val="FF0000"/>
                </a:solidFill>
                <a:latin typeface="Century Gothic" panose="020B0502020202020204" pitchFamily="34" charset="0"/>
              </a:rPr>
              <a:t>dönem bitiminden önceki üç hafta ile e-Mesem sisteminde dönem ve sınıf atlatma süresi hariç olmak üzere zamana bakılmaksızın yapılır.</a:t>
            </a:r>
            <a:r>
              <a:rPr lang="tr-TR" altLang="tr-TR" sz="2400" b="1" dirty="0">
                <a:latin typeface="Century Gothic" panose="020B0502020202020204" pitchFamily="34" charset="0"/>
              </a:rPr>
              <a:t> Nakil işlemi, başvuru tarihinden itibaren en geç 7 iş günü içinde tamamlanır. Bu süre içinde sonuçlandırılmayan nakil başvuruları için yeniden talep alınır. Mesleki eğitim merkezlerinde 9 uncu sınıfın sonuna kadar alan, 10 uncu sınıfın sonuna kadar aynı alan içinde dal değişikliği yapılabilir</a:t>
            </a:r>
            <a:r>
              <a:rPr lang="tr-TR" altLang="tr-TR" sz="2400" b="1" dirty="0" smtClean="0">
                <a:latin typeface="Century Gothic" panose="020B0502020202020204" pitchFamily="34" charset="0"/>
              </a:rPr>
              <a:t>. </a:t>
            </a:r>
            <a:r>
              <a:rPr lang="tr-TR" altLang="tr-TR" sz="2400" b="1" dirty="0" smtClean="0">
                <a:solidFill>
                  <a:srgbClr val="FF0000"/>
                </a:solidFill>
                <a:latin typeface="Century Gothic" panose="020B0502020202020204" pitchFamily="34" charset="0"/>
              </a:rPr>
              <a:t>(devamı diğer sayfada)</a:t>
            </a:r>
            <a:endParaRPr lang="tr-TR" altLang="tr-TR"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20247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48574" y="1246909"/>
            <a:ext cx="11283351" cy="5237017"/>
          </a:xfrm>
        </p:spPr>
        <p:txBody>
          <a:bodyPr>
            <a:noAutofit/>
          </a:bodyPr>
          <a:lstStyle/>
          <a:p>
            <a:pPr marL="0" indent="0" algn="just" defTabSz="457200">
              <a:lnSpc>
                <a:spcPct val="100000"/>
              </a:lnSpc>
              <a:buClr>
                <a:srgbClr val="A53010"/>
              </a:buClr>
              <a:buNone/>
            </a:pPr>
            <a:r>
              <a:rPr lang="tr-TR" sz="2400" b="1" dirty="0">
                <a:solidFill>
                  <a:srgbClr val="0070C0"/>
                </a:solidFill>
                <a:latin typeface="Century Gothic" panose="020B0502020202020204" pitchFamily="34" charset="0"/>
              </a:rPr>
              <a:t>Ortaöğretim Kurumları Yönetmeliği</a:t>
            </a:r>
          </a:p>
          <a:p>
            <a:pPr marL="0" lvl="0" indent="0" algn="just" defTabSz="457200">
              <a:lnSpc>
                <a:spcPct val="100000"/>
              </a:lnSpc>
              <a:buClr>
                <a:srgbClr val="A53010"/>
              </a:buClr>
              <a:buNone/>
            </a:pPr>
            <a:r>
              <a:rPr lang="tr-TR" altLang="tr-TR" sz="2400" b="1" dirty="0">
                <a:solidFill>
                  <a:srgbClr val="0070C0"/>
                </a:solidFill>
                <a:latin typeface="Century Gothic" panose="020B0502020202020204" pitchFamily="34" charset="0"/>
              </a:rPr>
              <a:t>Ortaöğretim kurumları arasında nakil ve </a:t>
            </a:r>
            <a:r>
              <a:rPr lang="tr-TR" altLang="tr-TR" sz="2400" b="1" dirty="0" smtClean="0">
                <a:solidFill>
                  <a:srgbClr val="0070C0"/>
                </a:solidFill>
                <a:latin typeface="Century Gothic" panose="020B0502020202020204" pitchFamily="34" charset="0"/>
              </a:rPr>
              <a:t>geçişler</a:t>
            </a:r>
          </a:p>
          <a:p>
            <a:pPr marL="0" lvl="0" indent="0" algn="just" defTabSz="457200">
              <a:lnSpc>
                <a:spcPct val="100000"/>
              </a:lnSpc>
              <a:buClr>
                <a:srgbClr val="A53010"/>
              </a:buClr>
              <a:buNone/>
            </a:pPr>
            <a:r>
              <a:rPr lang="tr-TR" altLang="tr-TR" sz="2400" b="1" dirty="0" smtClean="0">
                <a:solidFill>
                  <a:srgbClr val="0070C0"/>
                </a:solidFill>
                <a:latin typeface="Century Gothic" panose="020B0502020202020204" pitchFamily="34" charset="0"/>
              </a:rPr>
              <a:t>Madde </a:t>
            </a:r>
            <a:r>
              <a:rPr lang="tr-TR" altLang="tr-TR" sz="2400" b="1" dirty="0">
                <a:solidFill>
                  <a:srgbClr val="0070C0"/>
                </a:solidFill>
                <a:latin typeface="Century Gothic" panose="020B0502020202020204" pitchFamily="34" charset="0"/>
              </a:rPr>
              <a:t>37-</a:t>
            </a:r>
            <a:r>
              <a:rPr lang="tr-TR" altLang="tr-TR" sz="2400" b="1" dirty="0">
                <a:latin typeface="Century Gothic" panose="020B0502020202020204" pitchFamily="34" charset="0"/>
              </a:rPr>
              <a:t> (3) </a:t>
            </a:r>
            <a:r>
              <a:rPr lang="tr-TR" altLang="tr-TR" sz="2400" b="1" dirty="0" smtClean="0">
                <a:solidFill>
                  <a:srgbClr val="FF0000"/>
                </a:solidFill>
                <a:latin typeface="Century Gothic" panose="020B0502020202020204" pitchFamily="34" charset="0"/>
              </a:rPr>
              <a:t>(diğer sayfanın devamı)</a:t>
            </a:r>
            <a:r>
              <a:rPr lang="tr-TR" altLang="tr-TR" sz="2400" b="1" dirty="0" smtClean="0">
                <a:latin typeface="Century Gothic" panose="020B0502020202020204" pitchFamily="34" charset="0"/>
              </a:rPr>
              <a:t> Mesleki </a:t>
            </a:r>
            <a:r>
              <a:rPr lang="tr-TR" altLang="tr-TR" sz="2400" b="1" dirty="0">
                <a:latin typeface="Century Gothic" panose="020B0502020202020204" pitchFamily="34" charset="0"/>
              </a:rPr>
              <a:t>eğitim merkezlerine, okul türüne bakılmaksızın her sınıf seviyesinde nakil ve geçiş yapılabilir. Ancak bunlardan daha önce mesleki ve teknik eğitim almamış olanlar ile farklı bir alanda mesleki eğitim almak isteyenlerin alan seçimi için 10 uncu sınıfın ikinci döneminin başlangıcına kadar nakil ve geçiş yapmış olması gerekir. Daha önce mesleki eğitim almamış olup ikinci dönemin başlangıcından sonra nakil ve geçiş yapmak isteyenlerin mesleki eğitime hazırlık amacıyla yalnız işletmede mesleki eğitim almak üzere kayıtları yapılır, ancak ilgili ders yılı itibarıyla bunlara yılsonu puanı verilmez. </a:t>
            </a:r>
            <a:r>
              <a:rPr lang="tr-TR" altLang="tr-TR" sz="2400" b="1" dirty="0">
                <a:solidFill>
                  <a:srgbClr val="FF0000"/>
                </a:solidFill>
                <a:latin typeface="Century Gothic" panose="020B0502020202020204" pitchFamily="34" charset="0"/>
              </a:rPr>
              <a:t>Mesleki eğitim merkezlerine, diğer okul türlerinin 11 inci ve 12 </a:t>
            </a:r>
            <a:r>
              <a:rPr lang="tr-TR" altLang="tr-TR" sz="2400" b="1" dirty="0" err="1">
                <a:solidFill>
                  <a:srgbClr val="FF0000"/>
                </a:solidFill>
                <a:latin typeface="Century Gothic" panose="020B0502020202020204" pitchFamily="34" charset="0"/>
              </a:rPr>
              <a:t>nci</a:t>
            </a:r>
            <a:r>
              <a:rPr lang="tr-TR" altLang="tr-TR" sz="2400" b="1" dirty="0">
                <a:solidFill>
                  <a:srgbClr val="FF0000"/>
                </a:solidFill>
                <a:latin typeface="Century Gothic" panose="020B0502020202020204" pitchFamily="34" charset="0"/>
              </a:rPr>
              <a:t> sınıflarından nakil gelmek isteyenlerin 10 uncu sınıfa nakilleri kabul edilir.</a:t>
            </a:r>
          </a:p>
        </p:txBody>
      </p:sp>
    </p:spTree>
    <p:extLst>
      <p:ext uri="{BB962C8B-B14F-4D97-AF65-F5344CB8AC3E}">
        <p14:creationId xmlns:p14="http://schemas.microsoft.com/office/powerpoint/2010/main" val="2882922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İŞLETMELERDE BECERİ EĞİTİMİNDE GÖREV ALACAK EĞİTİCİ PERSONEL/USTA ÖĞRETİCİ</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spcBef>
                <a:spcPts val="600"/>
              </a:spcBef>
              <a:buClr>
                <a:srgbClr val="A53010"/>
              </a:buClr>
              <a:buNone/>
            </a:pPr>
            <a:r>
              <a:rPr lang="tr-TR" altLang="tr-TR" b="1" dirty="0" smtClean="0">
                <a:solidFill>
                  <a:srgbClr val="0070C0"/>
                </a:solidFill>
                <a:latin typeface="Century Gothic"/>
              </a:rPr>
              <a:t>3308 sayılı Mesleki Eğitim Kanunu</a:t>
            </a:r>
          </a:p>
          <a:p>
            <a:pPr marL="0" lvl="0" indent="0" algn="just" defTabSz="457200">
              <a:lnSpc>
                <a:spcPct val="100000"/>
              </a:lnSpc>
              <a:spcBef>
                <a:spcPts val="600"/>
              </a:spcBef>
              <a:buClr>
                <a:srgbClr val="A53010"/>
              </a:buClr>
              <a:buNone/>
            </a:pPr>
            <a:r>
              <a:rPr lang="tr-TR" altLang="tr-TR" b="1" dirty="0" smtClean="0">
                <a:solidFill>
                  <a:srgbClr val="0070C0"/>
                </a:solidFill>
                <a:latin typeface="Century Gothic"/>
              </a:rPr>
              <a:t>Usta </a:t>
            </a:r>
            <a:r>
              <a:rPr lang="tr-TR" altLang="tr-TR" b="1" dirty="0">
                <a:solidFill>
                  <a:srgbClr val="0070C0"/>
                </a:solidFill>
                <a:latin typeface="Century Gothic"/>
              </a:rPr>
              <a:t>öğretici bulundurma şartı </a:t>
            </a:r>
          </a:p>
          <a:p>
            <a:pPr marL="0" lvl="0" indent="0" algn="just" defTabSz="457200">
              <a:lnSpc>
                <a:spcPct val="100000"/>
              </a:lnSpc>
              <a:spcBef>
                <a:spcPts val="600"/>
              </a:spcBef>
              <a:buClr>
                <a:srgbClr val="A53010"/>
              </a:buClr>
              <a:buNone/>
            </a:pPr>
            <a:r>
              <a:rPr lang="tr-TR" altLang="tr-TR" b="1" dirty="0" smtClean="0">
                <a:solidFill>
                  <a:srgbClr val="0070C0"/>
                </a:solidFill>
                <a:latin typeface="Century Gothic"/>
              </a:rPr>
              <a:t>Madde 15- </a:t>
            </a:r>
            <a:r>
              <a:rPr lang="tr-TR" altLang="tr-TR" b="1" dirty="0" smtClean="0">
                <a:latin typeface="Century Gothic"/>
              </a:rPr>
              <a:t>Aday </a:t>
            </a:r>
            <a:r>
              <a:rPr lang="tr-TR" altLang="tr-TR" b="1" dirty="0">
                <a:latin typeface="Century Gothic"/>
              </a:rPr>
              <a:t>çırak ve çırak almak için işyerinde usta öğretici bulunması şarttır</a:t>
            </a:r>
            <a:r>
              <a:rPr lang="tr-TR" altLang="tr-TR" b="1" dirty="0" smtClean="0">
                <a:latin typeface="Century Gothic"/>
              </a:rPr>
              <a:t>.</a:t>
            </a:r>
          </a:p>
          <a:p>
            <a:pPr marL="0" lvl="0" indent="0" algn="just" defTabSz="457200">
              <a:lnSpc>
                <a:spcPct val="100000"/>
              </a:lnSpc>
              <a:spcBef>
                <a:spcPts val="600"/>
              </a:spcBef>
              <a:buClr>
                <a:srgbClr val="A53010"/>
              </a:buClr>
              <a:buNone/>
            </a:pPr>
            <a:endParaRPr lang="tr-TR" altLang="tr-TR" b="1" dirty="0">
              <a:latin typeface="Century Gothic"/>
            </a:endParaRPr>
          </a:p>
          <a:p>
            <a:pPr marL="0" indent="0" algn="just" defTabSz="457200">
              <a:lnSpc>
                <a:spcPct val="100000"/>
              </a:lnSpc>
              <a:spcBef>
                <a:spcPts val="600"/>
              </a:spcBef>
              <a:buClr>
                <a:srgbClr val="A53010"/>
              </a:buClr>
              <a:buNone/>
            </a:pPr>
            <a:r>
              <a:rPr lang="tr-TR" b="1" dirty="0">
                <a:solidFill>
                  <a:srgbClr val="0070C0"/>
                </a:solidFill>
                <a:latin typeface="Century Gothic" panose="020B0502020202020204" pitchFamily="34" charset="0"/>
              </a:rPr>
              <a:t>Ortaöğretim Kurumları Yönetmeliği</a:t>
            </a:r>
          </a:p>
          <a:p>
            <a:pPr marL="0" lvl="0" indent="0" algn="just" defTabSz="457200">
              <a:lnSpc>
                <a:spcPct val="100000"/>
              </a:lnSpc>
              <a:spcBef>
                <a:spcPts val="600"/>
              </a:spcBef>
              <a:buClr>
                <a:srgbClr val="A53010"/>
              </a:buClr>
              <a:buNone/>
            </a:pPr>
            <a:r>
              <a:rPr lang="tr-TR" altLang="tr-TR" b="1" dirty="0">
                <a:solidFill>
                  <a:srgbClr val="0070C0"/>
                </a:solidFill>
                <a:latin typeface="Century Gothic"/>
              </a:rPr>
              <a:t>Öğrenci grubu</a:t>
            </a:r>
          </a:p>
          <a:p>
            <a:pPr marL="0" lvl="0" indent="0" algn="just" defTabSz="457200">
              <a:lnSpc>
                <a:spcPct val="100000"/>
              </a:lnSpc>
              <a:spcBef>
                <a:spcPts val="600"/>
              </a:spcBef>
              <a:buClr>
                <a:srgbClr val="A53010"/>
              </a:buClr>
              <a:buNone/>
            </a:pPr>
            <a:r>
              <a:rPr lang="tr-TR" altLang="tr-TR" b="1" dirty="0">
                <a:solidFill>
                  <a:srgbClr val="0070C0"/>
                </a:solidFill>
                <a:latin typeface="Century Gothic"/>
              </a:rPr>
              <a:t>MADDE 135-</a:t>
            </a:r>
            <a:r>
              <a:rPr lang="tr-TR" altLang="tr-TR" b="1" dirty="0">
                <a:latin typeface="Century Gothic"/>
              </a:rPr>
              <a:t> (1) İşletmelerde aynı meslek alan/dalında beceri eğitimi gören </a:t>
            </a:r>
            <a:r>
              <a:rPr lang="tr-TR" altLang="tr-TR" b="1" dirty="0">
                <a:solidFill>
                  <a:srgbClr val="FF0000"/>
                </a:solidFill>
                <a:latin typeface="Century Gothic"/>
              </a:rPr>
              <a:t>en fazla 12 kişiden oluşan öğrenci grubu için işletme tarafından en az bir eğitici personel veya usta öğretici görevlendirilir</a:t>
            </a:r>
            <a:r>
              <a:rPr lang="tr-TR" altLang="tr-TR" b="1" dirty="0" smtClean="0">
                <a:solidFill>
                  <a:srgbClr val="FF0000"/>
                </a:solidFill>
                <a:latin typeface="Century Gothic"/>
              </a:rPr>
              <a:t>.</a:t>
            </a:r>
            <a:endParaRPr lang="tr-TR" altLang="tr-TR" b="1" dirty="0">
              <a:solidFill>
                <a:srgbClr val="FF0000"/>
              </a:solidFill>
              <a:latin typeface="Century Gothic"/>
            </a:endParaRPr>
          </a:p>
        </p:txBody>
      </p:sp>
    </p:spTree>
    <p:extLst>
      <p:ext uri="{BB962C8B-B14F-4D97-AF65-F5344CB8AC3E}">
        <p14:creationId xmlns:p14="http://schemas.microsoft.com/office/powerpoint/2010/main" val="188327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İŞLETMELERDE BECERİ EĞİTİMİNDE GÖREV ALACAK EĞİTİCİ PERSONEL/USTA ÖĞRETİCİ</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spcBef>
                <a:spcPts val="600"/>
              </a:spcBef>
              <a:buClr>
                <a:srgbClr val="A53010"/>
              </a:buClr>
              <a:buNone/>
            </a:pPr>
            <a:r>
              <a:rPr lang="tr-TR" altLang="tr-TR" b="1" dirty="0" smtClean="0">
                <a:solidFill>
                  <a:srgbClr val="0070C0"/>
                </a:solidFill>
                <a:latin typeface="Century Gothic"/>
              </a:rPr>
              <a:t>Önceki Öğrenmelerin Tanınması, Denklik Ve Ölçme Değerlendirme İşlemleri İle İlgili Usul Ve Esaslara İlişkin Yönerge</a:t>
            </a:r>
          </a:p>
          <a:p>
            <a:pPr marL="0" lvl="0" indent="0" algn="just" defTabSz="457200">
              <a:lnSpc>
                <a:spcPct val="100000"/>
              </a:lnSpc>
              <a:spcBef>
                <a:spcPts val="600"/>
              </a:spcBef>
              <a:buClr>
                <a:srgbClr val="A53010"/>
              </a:buClr>
              <a:buNone/>
            </a:pPr>
            <a:r>
              <a:rPr lang="tr-TR" altLang="tr-TR" b="1" dirty="0">
                <a:solidFill>
                  <a:srgbClr val="0070C0"/>
                </a:solidFill>
                <a:latin typeface="Century Gothic"/>
              </a:rPr>
              <a:t>Ustalık eğitimine devam ve usta öğreticilik </a:t>
            </a:r>
            <a:r>
              <a:rPr lang="tr-TR" altLang="tr-TR" b="1" dirty="0" smtClean="0">
                <a:solidFill>
                  <a:srgbClr val="0070C0"/>
                </a:solidFill>
                <a:latin typeface="Century Gothic"/>
              </a:rPr>
              <a:t>eğitimi</a:t>
            </a:r>
            <a:endParaRPr lang="tr-TR" altLang="tr-TR" b="1" dirty="0">
              <a:solidFill>
                <a:srgbClr val="0070C0"/>
              </a:solidFill>
              <a:latin typeface="Century Gothic"/>
            </a:endParaRPr>
          </a:p>
          <a:p>
            <a:pPr marL="0" lvl="0" indent="0" algn="just" defTabSz="457200">
              <a:lnSpc>
                <a:spcPct val="100000"/>
              </a:lnSpc>
              <a:spcBef>
                <a:spcPts val="600"/>
              </a:spcBef>
              <a:buClr>
                <a:srgbClr val="A53010"/>
              </a:buClr>
              <a:buNone/>
            </a:pPr>
            <a:r>
              <a:rPr lang="tr-TR" altLang="tr-TR" b="1" dirty="0" smtClean="0">
                <a:solidFill>
                  <a:srgbClr val="0070C0"/>
                </a:solidFill>
                <a:latin typeface="Century Gothic"/>
              </a:rPr>
              <a:t>Madde 14- </a:t>
            </a:r>
            <a:r>
              <a:rPr lang="tr-TR" altLang="tr-TR" b="1" dirty="0">
                <a:latin typeface="Century Gothic"/>
              </a:rPr>
              <a:t>(2) (Ek: 11/3/2020 – 5331510 sayılı Makam Oluru) Ortaöğretim Kurumları Yönetmeliğinin 70/A maddesinin ikinci fıkrası kapsamında yapılan iş pedagojisi kursları uzaktan eğitim yolu ile de düzenlenebilir ve sınavları e-Sınav şeklinde yapılabilir. Kursu başarıyla tamamlayanlara usta öğreticilik belgesi </a:t>
            </a:r>
            <a:r>
              <a:rPr lang="tr-TR" altLang="tr-TR" b="1" dirty="0" smtClean="0">
                <a:latin typeface="Century Gothic"/>
              </a:rPr>
              <a:t>verilir.</a:t>
            </a:r>
          </a:p>
          <a:p>
            <a:pPr marL="0" lvl="0" indent="0" algn="just" defTabSz="457200">
              <a:lnSpc>
                <a:spcPct val="100000"/>
              </a:lnSpc>
              <a:spcBef>
                <a:spcPts val="600"/>
              </a:spcBef>
              <a:buClr>
                <a:srgbClr val="A53010"/>
              </a:buClr>
              <a:buNone/>
            </a:pPr>
            <a:endParaRPr lang="tr-TR" altLang="tr-TR" b="1" dirty="0">
              <a:latin typeface="Century Gothic"/>
            </a:endParaRPr>
          </a:p>
          <a:p>
            <a:pPr marL="0" lvl="0" indent="0" algn="just" defTabSz="457200">
              <a:lnSpc>
                <a:spcPct val="100000"/>
              </a:lnSpc>
              <a:spcBef>
                <a:spcPts val="600"/>
              </a:spcBef>
              <a:buClr>
                <a:srgbClr val="A53010"/>
              </a:buClr>
              <a:buNone/>
            </a:pPr>
            <a:r>
              <a:rPr lang="tr-TR" altLang="tr-TR" b="1" dirty="0" smtClean="0">
                <a:solidFill>
                  <a:srgbClr val="FF0000"/>
                </a:solidFill>
                <a:latin typeface="Century Gothic"/>
              </a:rPr>
              <a:t>Uzaktan eğitim ve e-Sınav ile ilgili çalışmalar devam etmektedir.</a:t>
            </a:r>
            <a:endParaRPr lang="tr-TR" altLang="tr-TR" b="1" dirty="0">
              <a:solidFill>
                <a:srgbClr val="FF0000"/>
              </a:solidFill>
              <a:latin typeface="Century Gothic"/>
            </a:endParaRPr>
          </a:p>
        </p:txBody>
      </p:sp>
    </p:spTree>
    <p:extLst>
      <p:ext uri="{BB962C8B-B14F-4D97-AF65-F5344CB8AC3E}">
        <p14:creationId xmlns:p14="http://schemas.microsoft.com/office/powerpoint/2010/main" val="2606668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ÜCRET VE SOSYAL GÜVENLİK</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a:solidFill>
                  <a:srgbClr val="0070C0"/>
                </a:solidFill>
                <a:latin typeface="Century Gothic"/>
              </a:rPr>
              <a:t>3308 sayılı Mesleki Eğitim Kanunu</a:t>
            </a:r>
          </a:p>
          <a:p>
            <a:pPr marL="0" lvl="0" indent="0" algn="just" defTabSz="457200">
              <a:lnSpc>
                <a:spcPct val="100000"/>
              </a:lnSpc>
              <a:buClr>
                <a:srgbClr val="A53010"/>
              </a:buClr>
              <a:buNone/>
            </a:pPr>
            <a:r>
              <a:rPr lang="tr-TR" altLang="tr-TR" b="1" dirty="0" smtClean="0">
                <a:solidFill>
                  <a:srgbClr val="0070C0"/>
                </a:solidFill>
                <a:latin typeface="Century Gothic"/>
              </a:rPr>
              <a:t>Geçici </a:t>
            </a:r>
            <a:r>
              <a:rPr lang="tr-TR" altLang="tr-TR" b="1" dirty="0">
                <a:solidFill>
                  <a:srgbClr val="0070C0"/>
                </a:solidFill>
                <a:latin typeface="Century Gothic"/>
              </a:rPr>
              <a:t>Madde </a:t>
            </a:r>
            <a:r>
              <a:rPr lang="tr-TR" altLang="tr-TR" b="1" dirty="0" smtClean="0">
                <a:solidFill>
                  <a:srgbClr val="0070C0"/>
                </a:solidFill>
                <a:latin typeface="Century Gothic"/>
              </a:rPr>
              <a:t>12- </a:t>
            </a:r>
            <a:r>
              <a:rPr lang="tr-TR" altLang="tr-TR" b="1" dirty="0" smtClean="0">
                <a:latin typeface="Century Gothic"/>
              </a:rPr>
              <a:t>Aday </a:t>
            </a:r>
            <a:r>
              <a:rPr lang="tr-TR" altLang="tr-TR" b="1" dirty="0">
                <a:latin typeface="Century Gothic"/>
              </a:rPr>
              <a:t>çırak ve çıraklar ile 18 inci madde hükümleri uyarınca işletmelerde mesleki eğitim gören, staj veya tamamlayıcı eğitime devam eden öğrencilere, 25 inci maddenin birinci fıkrası kapsamında yapılacak ödemeler </a:t>
            </a:r>
            <a:r>
              <a:rPr lang="tr-TR" altLang="tr-TR" b="1" u="sng" dirty="0">
                <a:latin typeface="Century Gothic"/>
              </a:rPr>
              <a:t>asgari ücretin net tutarının yüzde otuzundan az olamaz.</a:t>
            </a:r>
          </a:p>
        </p:txBody>
      </p:sp>
    </p:spTree>
    <p:extLst>
      <p:ext uri="{BB962C8B-B14F-4D97-AF65-F5344CB8AC3E}">
        <p14:creationId xmlns:p14="http://schemas.microsoft.com/office/powerpoint/2010/main" val="3387554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ÜCRET VE SOSYAL GÜVENLİK</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a:solidFill>
                  <a:srgbClr val="0070C0"/>
                </a:solidFill>
                <a:latin typeface="Century Gothic"/>
              </a:rPr>
              <a:t>3308 sayılı Mesleki Eğitim Kanunu</a:t>
            </a:r>
          </a:p>
          <a:p>
            <a:pPr marL="0" lvl="0" indent="0" algn="just" defTabSz="457200">
              <a:lnSpc>
                <a:spcPct val="100000"/>
              </a:lnSpc>
              <a:buClr>
                <a:srgbClr val="A53010"/>
              </a:buClr>
              <a:buNone/>
            </a:pPr>
            <a:r>
              <a:rPr lang="tr-TR" altLang="tr-TR" b="1" dirty="0">
                <a:solidFill>
                  <a:srgbClr val="0070C0"/>
                </a:solidFill>
                <a:latin typeface="Century Gothic"/>
              </a:rPr>
              <a:t>Geçici Madde </a:t>
            </a:r>
            <a:r>
              <a:rPr lang="tr-TR" altLang="tr-TR" b="1" dirty="0" smtClean="0">
                <a:solidFill>
                  <a:srgbClr val="0070C0"/>
                </a:solidFill>
                <a:latin typeface="Century Gothic"/>
              </a:rPr>
              <a:t>12- </a:t>
            </a:r>
            <a:r>
              <a:rPr lang="tr-TR" altLang="tr-TR" b="1" dirty="0" smtClean="0">
                <a:latin typeface="Century Gothic"/>
              </a:rPr>
              <a:t>Ödenebilecek </a:t>
            </a:r>
            <a:r>
              <a:rPr lang="tr-TR" altLang="tr-TR" b="1" dirty="0">
                <a:latin typeface="Century Gothic"/>
              </a:rPr>
              <a:t>en az ücretin; </a:t>
            </a:r>
            <a:r>
              <a:rPr lang="tr-TR" altLang="tr-TR" b="1" u="sng" dirty="0">
                <a:latin typeface="Century Gothic"/>
              </a:rPr>
              <a:t>yirmiden az</a:t>
            </a:r>
            <a:r>
              <a:rPr lang="tr-TR" altLang="tr-TR" b="1" dirty="0">
                <a:latin typeface="Century Gothic"/>
              </a:rPr>
              <a:t> personel çalıştıran işletmeler için </a:t>
            </a:r>
            <a:r>
              <a:rPr lang="tr-TR" altLang="tr-TR" b="1" u="sng" dirty="0">
                <a:latin typeface="Century Gothic"/>
              </a:rPr>
              <a:t>üçte ikisi</a:t>
            </a:r>
            <a:r>
              <a:rPr lang="tr-TR" altLang="tr-TR" b="1" dirty="0">
                <a:latin typeface="Century Gothic"/>
              </a:rPr>
              <a:t>, </a:t>
            </a:r>
            <a:r>
              <a:rPr lang="tr-TR" altLang="tr-TR" b="1" u="sng" dirty="0">
                <a:latin typeface="Century Gothic"/>
              </a:rPr>
              <a:t>yirmi ve üzerinde</a:t>
            </a:r>
            <a:r>
              <a:rPr lang="tr-TR" altLang="tr-TR" b="1" dirty="0">
                <a:latin typeface="Century Gothic"/>
              </a:rPr>
              <a:t> personel çalıştıran işletmeler için </a:t>
            </a:r>
            <a:r>
              <a:rPr lang="tr-TR" altLang="tr-TR" b="1" u="sng" dirty="0">
                <a:latin typeface="Century Gothic"/>
              </a:rPr>
              <a:t>üçte biri</a:t>
            </a:r>
            <a:r>
              <a:rPr lang="tr-TR" altLang="tr-TR" b="1" dirty="0">
                <a:latin typeface="Century Gothic"/>
              </a:rPr>
              <a:t>, </a:t>
            </a:r>
            <a:r>
              <a:rPr lang="tr-TR" altLang="tr-TR" b="1" dirty="0" smtClean="0">
                <a:latin typeface="Century Gothic"/>
              </a:rPr>
              <a:t>Devlet </a:t>
            </a:r>
            <a:r>
              <a:rPr lang="tr-TR" altLang="tr-TR" b="1" dirty="0">
                <a:latin typeface="Century Gothic"/>
              </a:rPr>
              <a:t>katkısı olarak ödenir</a:t>
            </a:r>
            <a:r>
              <a:rPr lang="tr-TR" altLang="tr-TR" b="1" dirty="0" smtClean="0">
                <a:latin typeface="Century Gothic"/>
              </a:rPr>
              <a:t>.</a:t>
            </a:r>
          </a:p>
          <a:p>
            <a:pPr marL="0" lvl="0" indent="0" algn="just" defTabSz="457200">
              <a:lnSpc>
                <a:spcPct val="100000"/>
              </a:lnSpc>
              <a:buClr>
                <a:srgbClr val="A53010"/>
              </a:buClr>
              <a:buNone/>
            </a:pPr>
            <a:r>
              <a:rPr lang="tr-TR" altLang="tr-TR" b="1" u="sng" dirty="0">
                <a:solidFill>
                  <a:srgbClr val="FF0000"/>
                </a:solidFill>
                <a:latin typeface="Century Gothic"/>
              </a:rPr>
              <a:t>Kamu kurum ve kuruluşlarına Devlet katkısı ödenmez.</a:t>
            </a:r>
          </a:p>
        </p:txBody>
      </p:sp>
    </p:spTree>
    <p:extLst>
      <p:ext uri="{BB962C8B-B14F-4D97-AF65-F5344CB8AC3E}">
        <p14:creationId xmlns:p14="http://schemas.microsoft.com/office/powerpoint/2010/main" val="4007498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ÜCRET VE SOSYAL GÜVENLİK</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a:solidFill>
                  <a:srgbClr val="0070C0"/>
                </a:solidFill>
                <a:latin typeface="Century Gothic"/>
              </a:rPr>
              <a:t>3308 sayılı Mesleki Eğitim Kanunu</a:t>
            </a:r>
          </a:p>
          <a:p>
            <a:pPr marL="0" lvl="0" indent="0" algn="just" defTabSz="457200">
              <a:lnSpc>
                <a:spcPct val="100000"/>
              </a:lnSpc>
              <a:buClr>
                <a:srgbClr val="A53010"/>
              </a:buClr>
              <a:buNone/>
            </a:pPr>
            <a:r>
              <a:rPr lang="tr-TR" altLang="tr-TR" b="1" dirty="0">
                <a:solidFill>
                  <a:srgbClr val="0070C0"/>
                </a:solidFill>
                <a:latin typeface="Century Gothic"/>
              </a:rPr>
              <a:t>Madde </a:t>
            </a:r>
            <a:r>
              <a:rPr lang="tr-TR" altLang="tr-TR" b="1" dirty="0" smtClean="0">
                <a:solidFill>
                  <a:srgbClr val="0070C0"/>
                </a:solidFill>
                <a:latin typeface="Century Gothic"/>
              </a:rPr>
              <a:t>25- </a:t>
            </a:r>
            <a:r>
              <a:rPr lang="tr-TR" altLang="tr-TR" b="1" dirty="0" smtClean="0">
                <a:latin typeface="Century Gothic"/>
              </a:rPr>
              <a:t>Aday </a:t>
            </a:r>
            <a:r>
              <a:rPr lang="tr-TR" altLang="tr-TR" b="1" dirty="0">
                <a:latin typeface="Century Gothic"/>
              </a:rPr>
              <a:t>çırak, çıraklar, işletmelerde mesleki eğitim gören öğrenciler ile mesleki ve teknik ortaöğretim okul ve kurumlarında okumakta iken staja, tamamlayıcı eğitime veya alan eğitimine tabi tutulan öğrencilerin </a:t>
            </a:r>
            <a:r>
              <a:rPr lang="tr-TR" altLang="tr-TR" b="1" u="sng" dirty="0">
                <a:latin typeface="Century Gothic"/>
              </a:rPr>
              <a:t>sigorta primleri</a:t>
            </a:r>
            <a:r>
              <a:rPr lang="tr-TR" altLang="tr-TR" b="1" dirty="0">
                <a:latin typeface="Century Gothic"/>
              </a:rPr>
              <a:t> asgari ücretin yüzde ellisi üzerinden, Bakanlık ile mesleki ve teknik eğitim yapan yükseköğretim kurumlarının bağlı olduğu üniversitelerin bütçesine konulan ödenekten karşılanır.</a:t>
            </a:r>
          </a:p>
          <a:p>
            <a:pPr marL="0" lvl="0" indent="0" algn="just" defTabSz="457200">
              <a:lnSpc>
                <a:spcPct val="100000"/>
              </a:lnSpc>
              <a:buClr>
                <a:srgbClr val="A53010"/>
              </a:buClr>
              <a:buNone/>
            </a:pPr>
            <a:r>
              <a:rPr lang="tr-TR" altLang="tr-TR" b="1" u="sng" dirty="0">
                <a:solidFill>
                  <a:srgbClr val="FF0000"/>
                </a:solidFill>
                <a:latin typeface="Century Gothic"/>
              </a:rPr>
              <a:t>(İş kazası, meslek hastalığı ve hastalık sigortası)</a:t>
            </a:r>
          </a:p>
        </p:txBody>
      </p:sp>
    </p:spTree>
    <p:extLst>
      <p:ext uri="{BB962C8B-B14F-4D97-AF65-F5344CB8AC3E}">
        <p14:creationId xmlns:p14="http://schemas.microsoft.com/office/powerpoint/2010/main" val="226859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solidFill>
                  <a:schemeClr val="bg1"/>
                </a:solidFill>
                <a:latin typeface="Cambria" panose="02040503050406030204" pitchFamily="18" charset="0"/>
              </a:rPr>
              <a:t>MESLEKİ EĞİTİM MERKEZİ PROGRAMI (ÇIRAKLIK EĞİTİMİ)</a:t>
            </a:r>
            <a:endParaRPr lang="tr-TR" sz="24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0349" y="2834247"/>
            <a:ext cx="11311301" cy="1718899"/>
          </a:xfrm>
        </p:spPr>
        <p:txBody>
          <a:bodyPr>
            <a:noAutofit/>
          </a:bodyPr>
          <a:lstStyle/>
          <a:p>
            <a:pPr marL="0" indent="0" algn="ctr">
              <a:buNone/>
            </a:pPr>
            <a:r>
              <a:rPr lang="tr-TR" b="1" dirty="0" smtClean="0">
                <a:latin typeface="Century Gothic" panose="020B0502020202020204" pitchFamily="34" charset="0"/>
              </a:rPr>
              <a:t>9 Aralık 2016 tarihli Resmi Gazetede yayımlanan 6764 </a:t>
            </a:r>
            <a:r>
              <a:rPr lang="tr-TR" b="1" dirty="0">
                <a:latin typeface="Century Gothic" panose="020B0502020202020204" pitchFamily="34" charset="0"/>
              </a:rPr>
              <a:t>sayılı K</a:t>
            </a:r>
            <a:r>
              <a:rPr lang="tr-TR" b="1" dirty="0" smtClean="0">
                <a:latin typeface="Century Gothic" panose="020B0502020202020204" pitchFamily="34" charset="0"/>
              </a:rPr>
              <a:t>anun ile </a:t>
            </a:r>
            <a:r>
              <a:rPr lang="tr-TR" b="1" dirty="0">
                <a:latin typeface="Century Gothic" panose="020B0502020202020204" pitchFamily="34" charset="0"/>
              </a:rPr>
              <a:t>çıraklık eğitimi zorunlu eğitim kapsamına </a:t>
            </a:r>
            <a:r>
              <a:rPr lang="tr-TR" b="1" dirty="0" smtClean="0">
                <a:latin typeface="Century Gothic" panose="020B0502020202020204" pitchFamily="34" charset="0"/>
              </a:rPr>
              <a:t>alınmış ve mesleki eğitim merkezleri ortaöğretim kurumu olarak yapılandırılmıştır.</a:t>
            </a:r>
            <a:endParaRPr lang="tr-TR" b="1" dirty="0">
              <a:latin typeface="Century Gothic" panose="020B0502020202020204" pitchFamily="34" charset="0"/>
            </a:endParaRPr>
          </a:p>
        </p:txBody>
      </p:sp>
    </p:spTree>
    <p:extLst>
      <p:ext uri="{BB962C8B-B14F-4D97-AF65-F5344CB8AC3E}">
        <p14:creationId xmlns:p14="http://schemas.microsoft.com/office/powerpoint/2010/main" val="3677208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ÜCRET VE SOSYAL GÜVENLİK</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a:solidFill>
                  <a:srgbClr val="0070C0"/>
                </a:solidFill>
                <a:latin typeface="Century Gothic"/>
              </a:rPr>
              <a:t>3308 sayılı Mesleki Eğitim Kanunu</a:t>
            </a:r>
          </a:p>
          <a:p>
            <a:pPr marL="0" lvl="0" indent="0" algn="just" defTabSz="457200">
              <a:lnSpc>
                <a:spcPct val="100000"/>
              </a:lnSpc>
              <a:buClr>
                <a:srgbClr val="A53010"/>
              </a:buClr>
              <a:buNone/>
            </a:pPr>
            <a:r>
              <a:rPr lang="tr-TR" altLang="tr-TR" b="1" dirty="0">
                <a:solidFill>
                  <a:srgbClr val="0070C0"/>
                </a:solidFill>
                <a:latin typeface="Century Gothic"/>
              </a:rPr>
              <a:t>Madde </a:t>
            </a:r>
            <a:r>
              <a:rPr lang="tr-TR" altLang="tr-TR" b="1" dirty="0" smtClean="0">
                <a:solidFill>
                  <a:srgbClr val="0070C0"/>
                </a:solidFill>
                <a:latin typeface="Century Gothic"/>
              </a:rPr>
              <a:t>25- </a:t>
            </a:r>
            <a:r>
              <a:rPr lang="tr-TR" altLang="tr-TR" b="1" dirty="0" smtClean="0">
                <a:latin typeface="Century Gothic"/>
              </a:rPr>
              <a:t>Aday </a:t>
            </a:r>
            <a:r>
              <a:rPr lang="tr-TR" altLang="tr-TR" b="1" dirty="0">
                <a:latin typeface="Century Gothic"/>
              </a:rPr>
              <a:t>çırak, çırak ve öğrencinin eğitimi sırasında </a:t>
            </a:r>
            <a:r>
              <a:rPr lang="tr-TR" altLang="tr-TR" b="1" u="sng" dirty="0">
                <a:solidFill>
                  <a:srgbClr val="FF0000"/>
                </a:solidFill>
                <a:latin typeface="Century Gothic"/>
              </a:rPr>
              <a:t>işyerinin kusuru</a:t>
            </a:r>
            <a:r>
              <a:rPr lang="tr-TR" altLang="tr-TR" b="1" dirty="0">
                <a:solidFill>
                  <a:srgbClr val="FF0000"/>
                </a:solidFill>
                <a:latin typeface="Century Gothic"/>
              </a:rPr>
              <a:t> halinde meydana gelecek iş kazaları ve meslek hastalıklarından </a:t>
            </a:r>
            <a:r>
              <a:rPr lang="tr-TR" altLang="tr-TR" b="1" u="sng" dirty="0">
                <a:solidFill>
                  <a:srgbClr val="FF0000"/>
                </a:solidFill>
                <a:latin typeface="Century Gothic"/>
              </a:rPr>
              <a:t>işveren</a:t>
            </a:r>
            <a:r>
              <a:rPr lang="tr-TR" altLang="tr-TR" b="1" dirty="0">
                <a:solidFill>
                  <a:srgbClr val="FF0000"/>
                </a:solidFill>
                <a:latin typeface="Century Gothic"/>
              </a:rPr>
              <a:t> sorumludur</a:t>
            </a:r>
            <a:r>
              <a:rPr lang="tr-TR" altLang="tr-TR" b="1" dirty="0" smtClean="0">
                <a:solidFill>
                  <a:srgbClr val="FF0000"/>
                </a:solidFill>
                <a:latin typeface="Century Gothic"/>
              </a:rPr>
              <a:t>.</a:t>
            </a:r>
          </a:p>
        </p:txBody>
      </p:sp>
    </p:spTree>
    <p:extLst>
      <p:ext uri="{BB962C8B-B14F-4D97-AF65-F5344CB8AC3E}">
        <p14:creationId xmlns:p14="http://schemas.microsoft.com/office/powerpoint/2010/main" val="2517425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ÜCRET VE SOSYAL GÜVENLİK</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sz="2700" b="1" dirty="0" smtClean="0">
                <a:solidFill>
                  <a:srgbClr val="0070C0"/>
                </a:solidFill>
                <a:latin typeface="Century Gothic"/>
              </a:rPr>
              <a:t>Sosyal Güvenlik Kurumunun 2016/21 sayılı Genelgesi</a:t>
            </a:r>
          </a:p>
          <a:p>
            <a:pPr marL="0" lvl="0" indent="0" algn="just" defTabSz="457200">
              <a:lnSpc>
                <a:spcPct val="100000"/>
              </a:lnSpc>
              <a:buClr>
                <a:srgbClr val="A53010"/>
              </a:buClr>
              <a:buNone/>
            </a:pPr>
            <a:r>
              <a:rPr lang="tr-TR" altLang="tr-TR" sz="2700" b="1" dirty="0">
                <a:solidFill>
                  <a:srgbClr val="0070C0"/>
                </a:solidFill>
                <a:latin typeface="Century Gothic"/>
              </a:rPr>
              <a:t>1.3.2</a:t>
            </a:r>
            <a:r>
              <a:rPr lang="tr-TR" altLang="tr-TR" sz="2700" b="1" dirty="0" smtClean="0">
                <a:solidFill>
                  <a:srgbClr val="0070C0"/>
                </a:solidFill>
                <a:latin typeface="Century Gothic"/>
              </a:rPr>
              <a:t>. 6331 </a:t>
            </a:r>
            <a:r>
              <a:rPr lang="tr-TR" altLang="tr-TR" sz="2700" b="1" dirty="0">
                <a:solidFill>
                  <a:srgbClr val="0070C0"/>
                </a:solidFill>
                <a:latin typeface="Century Gothic"/>
              </a:rPr>
              <a:t>Sayılı Kanunun Kapsamı ve </a:t>
            </a:r>
            <a:r>
              <a:rPr lang="tr-TR" altLang="tr-TR" sz="2700" b="1" dirty="0" smtClean="0">
                <a:solidFill>
                  <a:srgbClr val="0070C0"/>
                </a:solidFill>
                <a:latin typeface="Century Gothic"/>
              </a:rPr>
              <a:t>İstisnaları</a:t>
            </a:r>
          </a:p>
          <a:p>
            <a:pPr marL="0" lvl="0" indent="0" algn="just" defTabSz="457200">
              <a:lnSpc>
                <a:spcPct val="100000"/>
              </a:lnSpc>
              <a:buClr>
                <a:srgbClr val="A53010"/>
              </a:buClr>
              <a:buNone/>
            </a:pPr>
            <a:r>
              <a:rPr lang="tr-TR" altLang="tr-TR" sz="2700" b="1" dirty="0">
                <a:latin typeface="Century Gothic"/>
              </a:rPr>
              <a:t>5510 sayılı Kanunun 5 inci maddesinin birinci fıkrasının (b) bendi kapsamında </a:t>
            </a:r>
            <a:r>
              <a:rPr lang="tr-TR" altLang="tr-TR" sz="2700" b="1" dirty="0" smtClean="0">
                <a:latin typeface="Century Gothic"/>
              </a:rPr>
              <a:t>bulunan çırak </a:t>
            </a:r>
            <a:r>
              <a:rPr lang="tr-TR" altLang="tr-TR" sz="2700" b="1" dirty="0">
                <a:latin typeface="Century Gothic"/>
              </a:rPr>
              <a:t>ve stajyer öğrenciler ile aynı maddenin (e) bendi kapsamındaki İş-Kur kursiyerlerinin </a:t>
            </a:r>
            <a:r>
              <a:rPr lang="tr-TR" altLang="tr-TR" sz="2700" b="1" dirty="0" smtClean="0">
                <a:latin typeface="Century Gothic"/>
              </a:rPr>
              <a:t>staj gördükleri </a:t>
            </a:r>
            <a:r>
              <a:rPr lang="tr-TR" altLang="tr-TR" sz="2700" b="1" dirty="0">
                <a:latin typeface="Century Gothic"/>
              </a:rPr>
              <a:t>sırada iş kazası geçirmeleri veya meslek hastalığına tutulmaları halinde, söz </a:t>
            </a:r>
            <a:r>
              <a:rPr lang="tr-TR" altLang="tr-TR" sz="2700" b="1" dirty="0" smtClean="0">
                <a:latin typeface="Century Gothic"/>
              </a:rPr>
              <a:t>konusu kişilerin </a:t>
            </a:r>
            <a:r>
              <a:rPr lang="tr-TR" altLang="tr-TR" sz="2700" b="1" dirty="0">
                <a:latin typeface="Century Gothic"/>
              </a:rPr>
              <a:t>çalıştığı/staj gördüğü işyeri işverenleri tarafından bildirimleri manuel olarak </a:t>
            </a:r>
            <a:r>
              <a:rPr lang="tr-TR" altLang="tr-TR" sz="2700" b="1" dirty="0" smtClean="0">
                <a:latin typeface="Century Gothic"/>
              </a:rPr>
              <a:t>kağıt ortamında </a:t>
            </a:r>
            <a:r>
              <a:rPr lang="tr-TR" altLang="tr-TR" sz="2700" b="1" dirty="0">
                <a:latin typeface="Century Gothic"/>
              </a:rPr>
              <a:t>yapılacak ve yükümlülüğün süresinde yerine getirilmemesi durumunda idari </a:t>
            </a:r>
            <a:r>
              <a:rPr lang="tr-TR" altLang="tr-TR" sz="2700" b="1" dirty="0" smtClean="0">
                <a:latin typeface="Century Gothic"/>
              </a:rPr>
              <a:t>para cezaları </a:t>
            </a:r>
            <a:r>
              <a:rPr lang="tr-TR" altLang="tr-TR" sz="2700" b="1" dirty="0">
                <a:latin typeface="Century Gothic"/>
              </a:rPr>
              <a:t>eğitim veya staj gördükleri işyeri işverenlerine </a:t>
            </a:r>
            <a:r>
              <a:rPr lang="tr-TR" altLang="tr-TR" sz="2700" b="1" dirty="0" smtClean="0">
                <a:latin typeface="Century Gothic"/>
              </a:rPr>
              <a:t>uygulanacaktır. </a:t>
            </a:r>
            <a:r>
              <a:rPr lang="tr-TR" altLang="tr-TR" sz="2700" b="1" dirty="0" smtClean="0">
                <a:solidFill>
                  <a:srgbClr val="FF0000"/>
                </a:solidFill>
                <a:latin typeface="Century Gothic"/>
              </a:rPr>
              <a:t>(Sayfa </a:t>
            </a:r>
            <a:r>
              <a:rPr lang="tr-TR" altLang="tr-TR" sz="2700" b="1" dirty="0" smtClean="0">
                <a:solidFill>
                  <a:srgbClr val="FF0000"/>
                </a:solidFill>
                <a:latin typeface="Century Gothic"/>
              </a:rPr>
              <a:t>11 birinci </a:t>
            </a:r>
            <a:r>
              <a:rPr lang="tr-TR" altLang="tr-TR" sz="2700" b="1" smtClean="0">
                <a:solidFill>
                  <a:srgbClr val="FF0000"/>
                </a:solidFill>
                <a:latin typeface="Century Gothic"/>
              </a:rPr>
              <a:t>ve ikinci </a:t>
            </a:r>
            <a:r>
              <a:rPr lang="tr-TR" altLang="tr-TR" sz="2700" b="1" dirty="0" smtClean="0">
                <a:solidFill>
                  <a:srgbClr val="FF0000"/>
                </a:solidFill>
                <a:latin typeface="Century Gothic"/>
              </a:rPr>
              <a:t>paragraf)</a:t>
            </a:r>
            <a:endParaRPr lang="tr-TR" altLang="tr-TR" sz="2700" b="1" dirty="0">
              <a:solidFill>
                <a:srgbClr val="FF0000"/>
              </a:solidFill>
              <a:latin typeface="Century Gothic"/>
            </a:endParaRPr>
          </a:p>
        </p:txBody>
      </p:sp>
    </p:spTree>
    <p:extLst>
      <p:ext uri="{BB962C8B-B14F-4D97-AF65-F5344CB8AC3E}">
        <p14:creationId xmlns:p14="http://schemas.microsoft.com/office/powerpoint/2010/main" val="2094484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ÜCRET VE SOSYAL GÜVENLİK</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smtClean="0">
                <a:solidFill>
                  <a:srgbClr val="0070C0"/>
                </a:solidFill>
                <a:latin typeface="Century Gothic"/>
              </a:rPr>
              <a:t>30. MESLEKİ EĞİTİM KURULU</a:t>
            </a:r>
          </a:p>
          <a:p>
            <a:pPr marL="0" lvl="0" indent="0" algn="just" defTabSz="457200">
              <a:lnSpc>
                <a:spcPct val="100000"/>
              </a:lnSpc>
              <a:buClr>
                <a:srgbClr val="A53010"/>
              </a:buClr>
              <a:buNone/>
            </a:pPr>
            <a:r>
              <a:rPr lang="tr-TR" altLang="tr-TR" b="1" dirty="0" smtClean="0">
                <a:solidFill>
                  <a:srgbClr val="0070C0"/>
                </a:solidFill>
                <a:latin typeface="Century Gothic"/>
              </a:rPr>
              <a:t>Karar No: 1</a:t>
            </a:r>
          </a:p>
          <a:p>
            <a:pPr marL="0" lvl="0" indent="0" algn="just" defTabSz="457200">
              <a:lnSpc>
                <a:spcPct val="100000"/>
              </a:lnSpc>
              <a:buClr>
                <a:srgbClr val="A53010"/>
              </a:buClr>
              <a:buNone/>
            </a:pPr>
            <a:r>
              <a:rPr lang="tr-TR" altLang="tr-TR" b="1" dirty="0">
                <a:latin typeface="Century Gothic"/>
              </a:rPr>
              <a:t>3308 sayılı Mesleki Eğitim Kanunu kapsamındaki meslek alan/dallarında, mesleki ve teknik eğitim okul ve kurumları öğrencilerine </a:t>
            </a:r>
            <a:r>
              <a:rPr lang="tr-TR" altLang="tr-TR" b="1" dirty="0" smtClean="0">
                <a:latin typeface="Century Gothic"/>
              </a:rPr>
              <a:t>verilen işletmede </a:t>
            </a:r>
            <a:r>
              <a:rPr lang="tr-TR" altLang="tr-TR" b="1" dirty="0">
                <a:latin typeface="Century Gothic"/>
              </a:rPr>
              <a:t>mesleki eğitim, staj, çıraklık, kalfalık ve ustalık eğitimlerinde; bir program dâhilinde, usta öğretici gözetiminde ve gerekli </a:t>
            </a:r>
            <a:r>
              <a:rPr lang="tr-TR" altLang="tr-TR" b="1" dirty="0" smtClean="0">
                <a:latin typeface="Century Gothic"/>
              </a:rPr>
              <a:t>iş sağlığı </a:t>
            </a:r>
            <a:r>
              <a:rPr lang="tr-TR" altLang="tr-TR" b="1" dirty="0">
                <a:latin typeface="Century Gothic"/>
              </a:rPr>
              <a:t>ve güvenliği tedbirlerinin alınması şartıyla tehlikeli ve çok tehlikeli işler sınıfında yer alan işler ve iş yerlerinde mesleki </a:t>
            </a:r>
            <a:r>
              <a:rPr lang="tr-TR" altLang="tr-TR" b="1" dirty="0" smtClean="0">
                <a:latin typeface="Century Gothic"/>
              </a:rPr>
              <a:t>eğitim alabilirler </a:t>
            </a:r>
            <a:r>
              <a:rPr lang="tr-TR" altLang="tr-TR" b="1" dirty="0">
                <a:latin typeface="Century Gothic"/>
              </a:rPr>
              <a:t>ve bu ortamlarda </a:t>
            </a:r>
            <a:r>
              <a:rPr lang="tr-TR" altLang="tr-TR" b="1">
                <a:latin typeface="Century Gothic"/>
              </a:rPr>
              <a:t>bulunabilirler</a:t>
            </a:r>
            <a:r>
              <a:rPr lang="tr-TR" altLang="tr-TR" b="1" smtClean="0">
                <a:latin typeface="Century Gothic"/>
              </a:rPr>
              <a:t>.</a:t>
            </a:r>
            <a:endParaRPr lang="tr-TR" altLang="tr-TR" b="1" dirty="0">
              <a:latin typeface="Century Gothic"/>
            </a:endParaRPr>
          </a:p>
        </p:txBody>
      </p:sp>
    </p:spTree>
    <p:extLst>
      <p:ext uri="{BB962C8B-B14F-4D97-AF65-F5344CB8AC3E}">
        <p14:creationId xmlns:p14="http://schemas.microsoft.com/office/powerpoint/2010/main" val="2964083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1408" y="84470"/>
            <a:ext cx="10515600" cy="811823"/>
          </a:xfrm>
        </p:spPr>
        <p:txBody>
          <a:bodyPr>
            <a:normAutofit/>
          </a:bodyPr>
          <a:lstStyle/>
          <a:p>
            <a:pPr algn="ctr"/>
            <a:r>
              <a:rPr lang="tr-TR" sz="2800" b="1" dirty="0" smtClean="0">
                <a:solidFill>
                  <a:schemeClr val="bg1"/>
                </a:solidFill>
                <a:latin typeface="Cambria" panose="02040503050406030204" pitchFamily="18" charset="0"/>
              </a:rPr>
              <a:t>MESLEKİ EĞİTİM MERKEZİ </a:t>
            </a:r>
            <a:r>
              <a:rPr lang="tr-TR" sz="2800" b="1" dirty="0">
                <a:solidFill>
                  <a:schemeClr val="bg1"/>
                </a:solidFill>
                <a:latin typeface="Cambria" panose="02040503050406030204" pitchFamily="18" charset="0"/>
              </a:rPr>
              <a:t>DİPLOMA PROGRAMI</a:t>
            </a:r>
          </a:p>
        </p:txBody>
      </p:sp>
      <p:sp>
        <p:nvSpPr>
          <p:cNvPr id="3" name="İçerik Yer Tutucusu 2"/>
          <p:cNvSpPr>
            <a:spLocks noGrp="1"/>
          </p:cNvSpPr>
          <p:nvPr>
            <p:ph idx="1"/>
          </p:nvPr>
        </p:nvSpPr>
        <p:spPr>
          <a:xfrm>
            <a:off x="386499" y="1131216"/>
            <a:ext cx="11387579" cy="5467547"/>
          </a:xfrm>
        </p:spPr>
        <p:txBody>
          <a:bodyPr>
            <a:noAutofit/>
          </a:bodyPr>
          <a:lstStyle/>
          <a:p>
            <a:pPr marL="0" indent="0" algn="just" defTabSz="457200">
              <a:lnSpc>
                <a:spcPct val="100000"/>
              </a:lnSpc>
              <a:spcBef>
                <a:spcPts val="600"/>
              </a:spcBef>
              <a:buClr>
                <a:srgbClr val="A53010"/>
              </a:buClr>
              <a:buNone/>
            </a:pPr>
            <a:r>
              <a:rPr lang="tr-TR" b="1" dirty="0">
                <a:solidFill>
                  <a:srgbClr val="0070C0"/>
                </a:solidFill>
                <a:latin typeface="Century Gothic"/>
              </a:rPr>
              <a:t>Ortaöğretim Kurumları Yönetmeliği</a:t>
            </a:r>
          </a:p>
          <a:p>
            <a:pPr marL="0" indent="0" algn="just" defTabSz="457200">
              <a:lnSpc>
                <a:spcPct val="100000"/>
              </a:lnSpc>
              <a:spcBef>
                <a:spcPts val="600"/>
              </a:spcBef>
              <a:buClr>
                <a:srgbClr val="A53010"/>
              </a:buClr>
              <a:buNone/>
            </a:pPr>
            <a:r>
              <a:rPr lang="tr-TR" altLang="tr-TR" b="1" dirty="0">
                <a:solidFill>
                  <a:srgbClr val="0070C0"/>
                </a:solidFill>
                <a:latin typeface="Century Gothic"/>
              </a:rPr>
              <a:t>Diploma düzenlenmesi</a:t>
            </a:r>
          </a:p>
          <a:p>
            <a:pPr marL="0" indent="0" algn="just" defTabSz="457200">
              <a:lnSpc>
                <a:spcPct val="100000"/>
              </a:lnSpc>
              <a:spcBef>
                <a:spcPts val="600"/>
              </a:spcBef>
              <a:buClr>
                <a:srgbClr val="A53010"/>
              </a:buClr>
              <a:buNone/>
            </a:pPr>
            <a:r>
              <a:rPr lang="tr-TR" altLang="tr-TR" b="1" dirty="0">
                <a:solidFill>
                  <a:srgbClr val="0070C0"/>
                </a:solidFill>
                <a:latin typeface="Century Gothic"/>
              </a:rPr>
              <a:t>MADDE 69- </a:t>
            </a:r>
            <a:r>
              <a:rPr lang="tr-TR" altLang="tr-TR" b="1" dirty="0">
                <a:latin typeface="Century Gothic"/>
              </a:rPr>
              <a:t>Mesleki eğitim merkezi öğrencileri diploma alabilmek için ustalık belgesini almaya hak kazanmış olmanın yanında Bakanlıkça belirlenecek </a:t>
            </a:r>
            <a:r>
              <a:rPr lang="tr-TR" altLang="tr-TR" b="1" dirty="0">
                <a:solidFill>
                  <a:srgbClr val="FF0000"/>
                </a:solidFill>
                <a:latin typeface="Century Gothic"/>
              </a:rPr>
              <a:t>fark derslerini mesleki eğitim merkezlerinde düzenlenecek yüz yüze eğitim programları</a:t>
            </a:r>
            <a:r>
              <a:rPr lang="tr-TR" altLang="tr-TR" b="1" dirty="0">
                <a:latin typeface="Century Gothic"/>
              </a:rPr>
              <a:t> veya açık ortaöğretim kurumları yoluyla başarmak zorundadır. Bunların diplomaları fark derslerini tamamladıkları kurum tarafından ilgili mevzuatına göre düzenlenir.</a:t>
            </a:r>
          </a:p>
          <a:p>
            <a:pPr marL="0" indent="0" algn="just" defTabSz="457200">
              <a:lnSpc>
                <a:spcPct val="100000"/>
              </a:lnSpc>
              <a:spcBef>
                <a:spcPts val="600"/>
              </a:spcBef>
              <a:buClr>
                <a:srgbClr val="A53010"/>
              </a:buClr>
              <a:buNone/>
            </a:pPr>
            <a:r>
              <a:rPr lang="tr-TR" altLang="tr-TR" b="1" dirty="0">
                <a:solidFill>
                  <a:srgbClr val="FF0000"/>
                </a:solidFill>
                <a:latin typeface="Century Gothic"/>
              </a:rPr>
              <a:t>Bu madde de 12.09.2019 tarihinde yapılan değişiklik ile mesleki eğitim merkezi mezunlarının </a:t>
            </a:r>
            <a:r>
              <a:rPr lang="tr-TR" altLang="tr-TR" b="1" u="sng" dirty="0">
                <a:solidFill>
                  <a:srgbClr val="FF0000"/>
                </a:solidFill>
                <a:latin typeface="Century Gothic"/>
              </a:rPr>
              <a:t>meslek lisesi diploması</a:t>
            </a:r>
            <a:r>
              <a:rPr lang="tr-TR" altLang="tr-TR" b="1" dirty="0">
                <a:solidFill>
                  <a:srgbClr val="FF0000"/>
                </a:solidFill>
                <a:latin typeface="Century Gothic"/>
              </a:rPr>
              <a:t> alması sağlanmıştır.</a:t>
            </a:r>
          </a:p>
        </p:txBody>
      </p:sp>
      <p:sp>
        <p:nvSpPr>
          <p:cNvPr id="4" name="Slayt Numarası Yer Tutucusu 3"/>
          <p:cNvSpPr>
            <a:spLocks noGrp="1"/>
          </p:cNvSpPr>
          <p:nvPr>
            <p:ph type="sldNum" sz="quarter" idx="12"/>
          </p:nvPr>
        </p:nvSpPr>
        <p:spPr/>
        <p:txBody>
          <a:bodyPr/>
          <a:lstStyle/>
          <a:p>
            <a:fld id="{38CC9735-4242-4435-8C65-38800299BE2A}" type="slidenum">
              <a:rPr lang="tr-TR" smtClean="0"/>
              <a:pPr/>
              <a:t>23</a:t>
            </a:fld>
            <a:endParaRPr lang="tr-TR"/>
          </a:p>
        </p:txBody>
      </p:sp>
    </p:spTree>
    <p:extLst>
      <p:ext uri="{BB962C8B-B14F-4D97-AF65-F5344CB8AC3E}">
        <p14:creationId xmlns:p14="http://schemas.microsoft.com/office/powerpoint/2010/main" val="2745648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1408" y="84470"/>
            <a:ext cx="10515600" cy="811823"/>
          </a:xfrm>
        </p:spPr>
        <p:txBody>
          <a:bodyPr>
            <a:normAutofit/>
          </a:bodyPr>
          <a:lstStyle/>
          <a:p>
            <a:pPr algn="ctr"/>
            <a:r>
              <a:rPr lang="tr-TR" sz="2800" b="1" dirty="0" smtClean="0">
                <a:solidFill>
                  <a:schemeClr val="bg1"/>
                </a:solidFill>
                <a:latin typeface="Cambria" panose="02040503050406030204" pitchFamily="18" charset="0"/>
              </a:rPr>
              <a:t>MESLEKİ EĞİTİM MERKEZİ </a:t>
            </a:r>
            <a:r>
              <a:rPr lang="tr-TR" sz="2800" b="1" dirty="0">
                <a:solidFill>
                  <a:schemeClr val="bg1"/>
                </a:solidFill>
                <a:latin typeface="Cambria" panose="02040503050406030204" pitchFamily="18" charset="0"/>
              </a:rPr>
              <a:t>DİPLOMA PROGRAMI</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2355" y="1827213"/>
            <a:ext cx="10035540" cy="4076700"/>
          </a:xfrm>
        </p:spPr>
      </p:pic>
      <p:sp>
        <p:nvSpPr>
          <p:cNvPr id="4" name="Slayt Numarası Yer Tutucusu 3"/>
          <p:cNvSpPr>
            <a:spLocks noGrp="1"/>
          </p:cNvSpPr>
          <p:nvPr>
            <p:ph type="sldNum" sz="quarter" idx="12"/>
          </p:nvPr>
        </p:nvSpPr>
        <p:spPr/>
        <p:txBody>
          <a:bodyPr/>
          <a:lstStyle/>
          <a:p>
            <a:fld id="{38CC9735-4242-4435-8C65-38800299BE2A}" type="slidenum">
              <a:rPr lang="tr-TR" smtClean="0"/>
              <a:pPr/>
              <a:t>24</a:t>
            </a:fld>
            <a:endParaRPr lang="tr-TR"/>
          </a:p>
        </p:txBody>
      </p:sp>
    </p:spTree>
    <p:extLst>
      <p:ext uri="{BB962C8B-B14F-4D97-AF65-F5344CB8AC3E}">
        <p14:creationId xmlns:p14="http://schemas.microsoft.com/office/powerpoint/2010/main" val="1083444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3178" y="1"/>
            <a:ext cx="10515600" cy="878186"/>
          </a:xfrm>
        </p:spPr>
        <p:txBody>
          <a:bodyPr vert="horz" lIns="91440" tIns="45720" rIns="91440" bIns="45720" rtlCol="0" anchor="ctr">
            <a:normAutofit/>
          </a:bodyPr>
          <a:lstStyle/>
          <a:p>
            <a:pPr algn="ctr"/>
            <a:r>
              <a:rPr lang="tr-TR" sz="2800" b="1" dirty="0">
                <a:solidFill>
                  <a:schemeClr val="bg1"/>
                </a:solidFill>
                <a:latin typeface="Cambria" panose="02040503050406030204" pitchFamily="18" charset="0"/>
              </a:rPr>
              <a:t> </a:t>
            </a:r>
            <a:r>
              <a:rPr lang="tr-TR" sz="2800" b="1" dirty="0" smtClean="0">
                <a:solidFill>
                  <a:schemeClr val="bg1"/>
                </a:solidFill>
                <a:latin typeface="Cambria" panose="02040503050406030204" pitchFamily="18" charset="0"/>
              </a:rPr>
              <a:t>MEM DİPLOMA PROGRAMI</a:t>
            </a:r>
            <a:endParaRPr lang="tr-TR" sz="2800" b="1" dirty="0">
              <a:solidFill>
                <a:schemeClr val="bg1"/>
              </a:solidFill>
              <a:latin typeface="Cambria" panose="02040503050406030204" pitchFamily="18" charset="0"/>
            </a:endParaRPr>
          </a:p>
        </p:txBody>
      </p:sp>
      <p:sp>
        <p:nvSpPr>
          <p:cNvPr id="4" name="Slayt Numarası Yer Tutucusu 3"/>
          <p:cNvSpPr>
            <a:spLocks noGrp="1"/>
          </p:cNvSpPr>
          <p:nvPr>
            <p:ph type="sldNum" sz="quarter" idx="12"/>
          </p:nvPr>
        </p:nvSpPr>
        <p:spPr/>
        <p:txBody>
          <a:bodyPr/>
          <a:lstStyle/>
          <a:p>
            <a:fld id="{38CC9735-4242-4435-8C65-38800299BE2A}" type="slidenum">
              <a:rPr lang="tr-TR" smtClean="0"/>
              <a:pPr/>
              <a:t>25</a:t>
            </a:fld>
            <a:endParaRPr lang="tr-TR" dirty="0"/>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848" y="970961"/>
            <a:ext cx="6324304" cy="5853272"/>
          </a:xfrm>
        </p:spPr>
      </p:pic>
    </p:spTree>
    <p:extLst>
      <p:ext uri="{BB962C8B-B14F-4D97-AF65-F5344CB8AC3E}">
        <p14:creationId xmlns:p14="http://schemas.microsoft.com/office/powerpoint/2010/main" val="2678436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1408" y="84470"/>
            <a:ext cx="10515600" cy="811823"/>
          </a:xfrm>
        </p:spPr>
        <p:txBody>
          <a:bodyPr>
            <a:normAutofit/>
          </a:bodyPr>
          <a:lstStyle/>
          <a:p>
            <a:pPr algn="ctr"/>
            <a:r>
              <a:rPr lang="tr-TR" sz="2800" b="1" dirty="0" smtClean="0">
                <a:solidFill>
                  <a:schemeClr val="bg1"/>
                </a:solidFill>
                <a:latin typeface="Cambria" panose="02040503050406030204" pitchFamily="18" charset="0"/>
              </a:rPr>
              <a:t>MESLEKİ EĞİTİM MERKEZİ </a:t>
            </a:r>
            <a:r>
              <a:rPr lang="tr-TR" sz="2800" b="1" dirty="0">
                <a:solidFill>
                  <a:schemeClr val="bg1"/>
                </a:solidFill>
                <a:latin typeface="Cambria" panose="02040503050406030204" pitchFamily="18" charset="0"/>
              </a:rPr>
              <a:t>DİPLOMA PROGRAMI</a:t>
            </a:r>
          </a:p>
        </p:txBody>
      </p:sp>
      <p:sp>
        <p:nvSpPr>
          <p:cNvPr id="3" name="İçerik Yer Tutucusu 2"/>
          <p:cNvSpPr>
            <a:spLocks noGrp="1"/>
          </p:cNvSpPr>
          <p:nvPr>
            <p:ph idx="1"/>
          </p:nvPr>
        </p:nvSpPr>
        <p:spPr>
          <a:xfrm>
            <a:off x="386499" y="1131216"/>
            <a:ext cx="11387579" cy="5467547"/>
          </a:xfrm>
        </p:spPr>
        <p:txBody>
          <a:bodyPr>
            <a:noAutofit/>
          </a:bodyPr>
          <a:lstStyle/>
          <a:p>
            <a:pPr algn="just" defTabSz="457200">
              <a:lnSpc>
                <a:spcPct val="100000"/>
              </a:lnSpc>
              <a:spcBef>
                <a:spcPts val="600"/>
              </a:spcBef>
              <a:buClr>
                <a:srgbClr val="A53010"/>
              </a:buClr>
              <a:buFont typeface="Wingdings" panose="05000000000000000000" pitchFamily="2" charset="2"/>
              <a:buChar char="ü"/>
            </a:pPr>
            <a:r>
              <a:rPr lang="tr-TR" b="1" dirty="0">
                <a:latin typeface="Century Gothic"/>
              </a:rPr>
              <a:t>Haftalık ders çizelgesinde parantez içerisinde gösterilen ders saatleri, 1739 sayılı Milli Eğitim Temel Kanunu’nun 26 </a:t>
            </a:r>
            <a:r>
              <a:rPr lang="tr-TR" b="1" dirty="0" err="1">
                <a:latin typeface="Century Gothic"/>
              </a:rPr>
              <a:t>ncı</a:t>
            </a:r>
            <a:r>
              <a:rPr lang="tr-TR" b="1" dirty="0">
                <a:latin typeface="Century Gothic"/>
              </a:rPr>
              <a:t> maddesine göre diploma programını seçen öğrenciler için fark derslerinin ders saatlerini ifade etmektedir. Örneğin Matematik dersi için 11. sınıfta ustalık programına devam edenler 1 ders saati, diploma programına devam edenler ise mevcut 1 saatlik derse ilave olarak 3 ders saati daha fark dersi alacaklardır</a:t>
            </a:r>
            <a:r>
              <a:rPr lang="tr-TR" b="1" dirty="0" smtClean="0">
                <a:latin typeface="Century Gothic"/>
              </a:rPr>
              <a:t>.</a:t>
            </a:r>
          </a:p>
          <a:p>
            <a:pPr marL="0" indent="0" algn="just" defTabSz="457200">
              <a:lnSpc>
                <a:spcPct val="100000"/>
              </a:lnSpc>
              <a:spcBef>
                <a:spcPts val="600"/>
              </a:spcBef>
              <a:buClr>
                <a:srgbClr val="A53010"/>
              </a:buClr>
              <a:buNone/>
            </a:pPr>
            <a:r>
              <a:rPr lang="tr-TR" b="1" dirty="0" smtClean="0">
                <a:latin typeface="Century Gothic"/>
              </a:rPr>
              <a:t> </a:t>
            </a:r>
            <a:endParaRPr lang="tr-TR" b="1" dirty="0">
              <a:latin typeface="Century Gothic"/>
            </a:endParaRPr>
          </a:p>
          <a:p>
            <a:pPr algn="just" defTabSz="457200">
              <a:lnSpc>
                <a:spcPct val="100000"/>
              </a:lnSpc>
              <a:spcBef>
                <a:spcPts val="600"/>
              </a:spcBef>
              <a:buClr>
                <a:srgbClr val="A53010"/>
              </a:buClr>
              <a:buFont typeface="Wingdings" panose="05000000000000000000" pitchFamily="2" charset="2"/>
              <a:buChar char="ü"/>
            </a:pPr>
            <a:r>
              <a:rPr lang="tr-TR" b="1" dirty="0" smtClean="0">
                <a:latin typeface="Century Gothic"/>
              </a:rPr>
              <a:t>Fark </a:t>
            </a:r>
            <a:r>
              <a:rPr lang="tr-TR" b="1" dirty="0">
                <a:latin typeface="Century Gothic"/>
              </a:rPr>
              <a:t>dersleri tam gün tam yıl eğitim uygulaması kapsamında yüz yüze eğitim yoluyla akşam ve/veya hafta sonu yapılabilir</a:t>
            </a:r>
            <a:r>
              <a:rPr lang="tr-TR" b="1" dirty="0" smtClean="0">
                <a:latin typeface="Century Gothic"/>
              </a:rPr>
              <a:t>.</a:t>
            </a:r>
          </a:p>
          <a:p>
            <a:pPr marL="0" indent="0" algn="just" defTabSz="457200">
              <a:lnSpc>
                <a:spcPct val="100000"/>
              </a:lnSpc>
              <a:spcBef>
                <a:spcPts val="600"/>
              </a:spcBef>
              <a:buClr>
                <a:srgbClr val="A53010"/>
              </a:buClr>
              <a:buNone/>
            </a:pPr>
            <a:endParaRPr lang="tr-TR" altLang="tr-TR" b="1" dirty="0">
              <a:latin typeface="Century Gothic"/>
            </a:endParaRPr>
          </a:p>
        </p:txBody>
      </p:sp>
      <p:sp>
        <p:nvSpPr>
          <p:cNvPr id="4" name="Slayt Numarası Yer Tutucusu 3"/>
          <p:cNvSpPr>
            <a:spLocks noGrp="1"/>
          </p:cNvSpPr>
          <p:nvPr>
            <p:ph type="sldNum" sz="quarter" idx="12"/>
          </p:nvPr>
        </p:nvSpPr>
        <p:spPr/>
        <p:txBody>
          <a:bodyPr/>
          <a:lstStyle/>
          <a:p>
            <a:fld id="{38CC9735-4242-4435-8C65-38800299BE2A}" type="slidenum">
              <a:rPr lang="tr-TR" smtClean="0"/>
              <a:pPr/>
              <a:t>26</a:t>
            </a:fld>
            <a:endParaRPr lang="tr-TR"/>
          </a:p>
        </p:txBody>
      </p:sp>
    </p:spTree>
    <p:extLst>
      <p:ext uri="{BB962C8B-B14F-4D97-AF65-F5344CB8AC3E}">
        <p14:creationId xmlns:p14="http://schemas.microsoft.com/office/powerpoint/2010/main" val="2740144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2 Başlık"/>
          <p:cNvSpPr txBox="1">
            <a:spLocks/>
          </p:cNvSpPr>
          <p:nvPr/>
        </p:nvSpPr>
        <p:spPr>
          <a:xfrm>
            <a:off x="3643314" y="3824394"/>
            <a:ext cx="7219958" cy="1841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b="1" dirty="0">
              <a:solidFill>
                <a:srgbClr val="6C0000"/>
              </a:solidFill>
              <a:latin typeface="Cambria" panose="02040503050406030204" pitchFamily="18" charset="0"/>
              <a:cs typeface="Times New Roman" panose="02020603050405020304" pitchFamily="18" charset="0"/>
            </a:endParaRPr>
          </a:p>
          <a:p>
            <a:pPr algn="ctr"/>
            <a:endParaRPr lang="tr-TR" sz="3200" b="1" dirty="0">
              <a:solidFill>
                <a:srgbClr val="6C0000"/>
              </a:solidFill>
              <a:latin typeface="Cambria" panose="02040503050406030204" pitchFamily="18" charset="0"/>
              <a:cs typeface="Times New Roman" panose="02020603050405020304" pitchFamily="18" charset="0"/>
            </a:endParaRPr>
          </a:p>
          <a:p>
            <a:pPr algn="ctr"/>
            <a:r>
              <a:rPr lang="tr-TR" sz="3200" b="1" dirty="0">
                <a:solidFill>
                  <a:srgbClr val="6C0000"/>
                </a:solidFill>
                <a:latin typeface="Cambria" panose="02040503050406030204" pitchFamily="18" charset="0"/>
                <a:cs typeface="Times New Roman" panose="02020603050405020304" pitchFamily="18" charset="0"/>
              </a:rPr>
              <a:t>TEŞEKKÜRLER</a:t>
            </a:r>
          </a:p>
        </p:txBody>
      </p:sp>
      <p:sp>
        <p:nvSpPr>
          <p:cNvPr id="9" name="Slayt Numarası Yer Tutucusu 8"/>
          <p:cNvSpPr>
            <a:spLocks noGrp="1"/>
          </p:cNvSpPr>
          <p:nvPr>
            <p:ph type="sldNum" sz="quarter" idx="12"/>
          </p:nvPr>
        </p:nvSpPr>
        <p:spPr/>
        <p:txBody>
          <a:bodyPr/>
          <a:lstStyle/>
          <a:p>
            <a:fld id="{38CC9735-4242-4435-8C65-38800299BE2A}" type="slidenum">
              <a:rPr lang="tr-TR" smtClean="0">
                <a:solidFill>
                  <a:prstClr val="black"/>
                </a:solidFill>
              </a:rPr>
              <a:pPr/>
              <a:t>27</a:t>
            </a:fld>
            <a:r>
              <a:rPr lang="tr-TR" dirty="0">
                <a:solidFill>
                  <a:prstClr val="black"/>
                </a:solidFill>
              </a:rPr>
              <a:t> </a:t>
            </a:r>
          </a:p>
        </p:txBody>
      </p:sp>
    </p:spTree>
    <p:extLst>
      <p:ext uri="{BB962C8B-B14F-4D97-AF65-F5344CB8AC3E}">
        <p14:creationId xmlns:p14="http://schemas.microsoft.com/office/powerpoint/2010/main" val="3696573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solidFill>
                  <a:schemeClr val="bg1"/>
                </a:solidFill>
                <a:latin typeface="Cambria" panose="02040503050406030204" pitchFamily="18" charset="0"/>
              </a:rPr>
              <a:t>MESLEKİ EĞİTİM MERKEZİ PROGRAMI (ÇIRAKLIK EĞİTİMİ)</a:t>
            </a:r>
            <a:endParaRPr lang="tr-TR" sz="24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0349" y="1725113"/>
            <a:ext cx="11311301" cy="2630079"/>
          </a:xfrm>
        </p:spPr>
        <p:txBody>
          <a:bodyPr>
            <a:noAutofit/>
          </a:bodyPr>
          <a:lstStyle/>
          <a:p>
            <a:pPr marL="0" indent="0" algn="ctr">
              <a:buNone/>
            </a:pPr>
            <a:r>
              <a:rPr lang="tr-TR" b="1" dirty="0">
                <a:solidFill>
                  <a:srgbClr val="0070C0"/>
                </a:solidFill>
                <a:latin typeface="Century Gothic" panose="020B0502020202020204" pitchFamily="34" charset="0"/>
              </a:rPr>
              <a:t>1739 Sayılı Milli Eğitim Temel Kanunu</a:t>
            </a:r>
          </a:p>
          <a:p>
            <a:pPr marL="0" indent="0" algn="ctr">
              <a:buNone/>
            </a:pPr>
            <a:endParaRPr lang="tr-TR" b="1" dirty="0" smtClean="0">
              <a:latin typeface="Century Gothic" panose="020B0502020202020204" pitchFamily="34" charset="0"/>
            </a:endParaRPr>
          </a:p>
          <a:p>
            <a:pPr marL="0" indent="0" algn="ctr">
              <a:buNone/>
            </a:pPr>
            <a:r>
              <a:rPr lang="tr-TR" b="1" dirty="0" smtClean="0">
                <a:latin typeface="Century Gothic" panose="020B0502020202020204" pitchFamily="34" charset="0"/>
              </a:rPr>
              <a:t>İKİNCİ </a:t>
            </a:r>
            <a:r>
              <a:rPr lang="tr-TR" b="1" dirty="0">
                <a:latin typeface="Century Gothic" panose="020B0502020202020204" pitchFamily="34" charset="0"/>
              </a:rPr>
              <a:t>BÖLÜM</a:t>
            </a:r>
          </a:p>
          <a:p>
            <a:pPr marL="0" indent="0" algn="ctr">
              <a:buNone/>
            </a:pPr>
            <a:r>
              <a:rPr lang="tr-TR" b="1" dirty="0">
                <a:latin typeface="Century Gothic" panose="020B0502020202020204" pitchFamily="34" charset="0"/>
              </a:rPr>
              <a:t>Örgün </a:t>
            </a:r>
            <a:r>
              <a:rPr lang="tr-TR" b="1" dirty="0" smtClean="0">
                <a:latin typeface="Century Gothic" panose="020B0502020202020204" pitchFamily="34" charset="0"/>
              </a:rPr>
              <a:t>Eğitim</a:t>
            </a:r>
          </a:p>
          <a:p>
            <a:pPr marL="0" indent="0" algn="ctr">
              <a:buNone/>
            </a:pPr>
            <a:r>
              <a:rPr lang="tr-TR" b="1" dirty="0" smtClean="0">
                <a:latin typeface="Century Gothic" panose="020B0502020202020204" pitchFamily="34" charset="0"/>
              </a:rPr>
              <a:t>(Madde 19’dan 39’a kadar)</a:t>
            </a:r>
            <a:endParaRPr lang="tr-TR" b="1" dirty="0">
              <a:latin typeface="Century Gothic" panose="020B0502020202020204" pitchFamily="34" charset="0"/>
            </a:endParaRPr>
          </a:p>
        </p:txBody>
      </p:sp>
    </p:spTree>
    <p:extLst>
      <p:ext uri="{BB962C8B-B14F-4D97-AF65-F5344CB8AC3E}">
        <p14:creationId xmlns:p14="http://schemas.microsoft.com/office/powerpoint/2010/main" val="636761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solidFill>
                  <a:schemeClr val="bg1"/>
                </a:solidFill>
                <a:latin typeface="Cambria" panose="02040503050406030204" pitchFamily="18" charset="0"/>
              </a:rPr>
              <a:t>MESLEKİ EĞİTİM MERKEZİ PROGRAMI (ÇIRAKLIK EĞİTİMİ)</a:t>
            </a:r>
            <a:endParaRPr lang="tr-TR" sz="24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20624" y="1095469"/>
            <a:ext cx="11311301" cy="5424203"/>
          </a:xfrm>
        </p:spPr>
        <p:txBody>
          <a:bodyPr>
            <a:noAutofit/>
          </a:bodyPr>
          <a:lstStyle/>
          <a:p>
            <a:pPr marL="0" indent="0" algn="just">
              <a:buNone/>
            </a:pPr>
            <a:endParaRPr lang="tr-TR" b="1" dirty="0" smtClean="0">
              <a:solidFill>
                <a:srgbClr val="FF0000"/>
              </a:solidFill>
            </a:endParaRPr>
          </a:p>
          <a:p>
            <a:pPr marL="0" indent="0" algn="just">
              <a:buNone/>
            </a:pPr>
            <a:r>
              <a:rPr lang="tr-TR" b="1" dirty="0">
                <a:solidFill>
                  <a:srgbClr val="0070C0"/>
                </a:solidFill>
                <a:latin typeface="Century Gothic" panose="020B0502020202020204" pitchFamily="34" charset="0"/>
              </a:rPr>
              <a:t>1739 Sayılı Milli Eğitim Temel Kanunu</a:t>
            </a:r>
          </a:p>
          <a:p>
            <a:pPr marL="0" indent="0" algn="just">
              <a:buNone/>
            </a:pPr>
            <a:r>
              <a:rPr lang="tr-TR" b="1" dirty="0">
                <a:solidFill>
                  <a:srgbClr val="0070C0"/>
                </a:solidFill>
                <a:latin typeface="Century Gothic" panose="020B0502020202020204" pitchFamily="34" charset="0"/>
              </a:rPr>
              <a:t>Madde 26-</a:t>
            </a:r>
            <a:r>
              <a:rPr lang="tr-TR" b="1" dirty="0">
                <a:latin typeface="Century Gothic" panose="020B0502020202020204" pitchFamily="34" charset="0"/>
              </a:rPr>
              <a:t> Ortaöğretim; ilköğretime dayalı dört yıllık zorunlu örgün veya yaygın öğrenim veren genel, mesleki ve teknik öğretim kurumları ile mesleki eğitim merkezlerinin tümünü kapsar. Bu okul ve kurumları bitirenlere, bitirdikleri programın özelliğine göre diploma verilir. </a:t>
            </a:r>
            <a:r>
              <a:rPr lang="tr-TR" b="1" u="sng" dirty="0">
                <a:solidFill>
                  <a:srgbClr val="FF0000"/>
                </a:solidFill>
                <a:latin typeface="Century Gothic" panose="020B0502020202020204" pitchFamily="34" charset="0"/>
              </a:rPr>
              <a:t>Ancak mesleki eğitim merkezi öğrencilerinin diploma alabilmeleri için Millî Eğitim Bakanlığınca belirlenen fark derslerini tamamlaması zorunludur.</a:t>
            </a:r>
          </a:p>
        </p:txBody>
      </p:sp>
    </p:spTree>
    <p:extLst>
      <p:ext uri="{BB962C8B-B14F-4D97-AF65-F5344CB8AC3E}">
        <p14:creationId xmlns:p14="http://schemas.microsoft.com/office/powerpoint/2010/main" val="4007061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20624" y="1086928"/>
            <a:ext cx="11311301" cy="5432744"/>
          </a:xfrm>
        </p:spPr>
        <p:txBody>
          <a:bodyPr>
            <a:noAutofit/>
          </a:bodyPr>
          <a:lstStyle/>
          <a:p>
            <a:pPr marL="0" indent="0" algn="ctr">
              <a:buNone/>
            </a:pPr>
            <a:endParaRPr lang="tr-TR" sz="3200" b="1" dirty="0">
              <a:solidFill>
                <a:srgbClr val="0070C0"/>
              </a:solidFill>
            </a:endParaRPr>
          </a:p>
          <a:p>
            <a:pPr marL="0" indent="0" algn="just">
              <a:buNone/>
            </a:pPr>
            <a:r>
              <a:rPr lang="tr-TR" b="1" dirty="0">
                <a:solidFill>
                  <a:srgbClr val="0070C0"/>
                </a:solidFill>
                <a:latin typeface="Century Gothic" panose="020B0502020202020204" pitchFamily="34" charset="0"/>
              </a:rPr>
              <a:t>1739 Sayılı Milli Eğitim Temel Kanunu</a:t>
            </a:r>
          </a:p>
          <a:p>
            <a:pPr marL="0" indent="0" algn="just">
              <a:buNone/>
            </a:pPr>
            <a:r>
              <a:rPr lang="tr-TR" b="1" dirty="0">
                <a:solidFill>
                  <a:srgbClr val="0070C0"/>
                </a:solidFill>
                <a:latin typeface="Century Gothic" panose="020B0502020202020204" pitchFamily="34" charset="0"/>
              </a:rPr>
              <a:t>Madde 29- </a:t>
            </a:r>
            <a:r>
              <a:rPr lang="tr-TR" b="1" dirty="0">
                <a:latin typeface="Century Gothic" panose="020B0502020202020204" pitchFamily="34" charset="0"/>
              </a:rPr>
              <a:t>Ortaöğretim, çeşitli programlar uygulayan liseler ile </a:t>
            </a:r>
            <a:r>
              <a:rPr lang="tr-TR" b="1" u="sng" dirty="0">
                <a:solidFill>
                  <a:srgbClr val="FF0000"/>
                </a:solidFill>
                <a:latin typeface="Century Gothic" panose="020B0502020202020204" pitchFamily="34" charset="0"/>
              </a:rPr>
              <a:t>mesleki eğitim merkezlerinden</a:t>
            </a:r>
            <a:r>
              <a:rPr lang="tr-TR" b="1" dirty="0">
                <a:latin typeface="Century Gothic" panose="020B0502020202020204" pitchFamily="34" charset="0"/>
              </a:rPr>
              <a:t> meydana gelir.</a:t>
            </a:r>
          </a:p>
        </p:txBody>
      </p:sp>
    </p:spTree>
    <p:extLst>
      <p:ext uri="{BB962C8B-B14F-4D97-AF65-F5344CB8AC3E}">
        <p14:creationId xmlns:p14="http://schemas.microsoft.com/office/powerpoint/2010/main" val="993700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20624" y="1086928"/>
            <a:ext cx="11311301" cy="5432744"/>
          </a:xfrm>
        </p:spPr>
        <p:txBody>
          <a:bodyPr>
            <a:noAutofit/>
          </a:bodyPr>
          <a:lstStyle/>
          <a:p>
            <a:pPr marL="0" indent="0" algn="just">
              <a:buNone/>
            </a:pPr>
            <a:r>
              <a:rPr lang="tr-TR" b="1" dirty="0" smtClean="0">
                <a:solidFill>
                  <a:srgbClr val="0070C0"/>
                </a:solidFill>
                <a:latin typeface="Century Gothic" panose="020B0502020202020204" pitchFamily="34" charset="0"/>
              </a:rPr>
              <a:t>Ortaöğretim Kurumları Yönetmeliği</a:t>
            </a:r>
          </a:p>
          <a:p>
            <a:pPr marL="0" indent="0" algn="just">
              <a:buNone/>
            </a:pPr>
            <a:r>
              <a:rPr lang="tr-TR" b="1" dirty="0" smtClean="0">
                <a:solidFill>
                  <a:srgbClr val="0070C0"/>
                </a:solidFill>
                <a:latin typeface="Century Gothic" panose="020B0502020202020204" pitchFamily="34" charset="0"/>
              </a:rPr>
              <a:t>Tanımlar</a:t>
            </a:r>
          </a:p>
          <a:p>
            <a:pPr marL="0" indent="0" algn="just">
              <a:buNone/>
            </a:pPr>
            <a:r>
              <a:rPr lang="tr-TR" b="1" dirty="0" smtClean="0">
                <a:solidFill>
                  <a:srgbClr val="0070C0"/>
                </a:solidFill>
                <a:latin typeface="Century Gothic" panose="020B0502020202020204" pitchFamily="34" charset="0"/>
              </a:rPr>
              <a:t>Madde 4- </a:t>
            </a:r>
            <a:r>
              <a:rPr lang="tr-TR" b="1" dirty="0">
                <a:latin typeface="Century Gothic" panose="020B0502020202020204" pitchFamily="34" charset="0"/>
              </a:rPr>
              <a:t>(1) Bu Yönetmelikte geçen;</a:t>
            </a:r>
          </a:p>
          <a:p>
            <a:pPr marL="0" indent="0" algn="just">
              <a:buNone/>
            </a:pPr>
            <a:endParaRPr lang="tr-TR" b="1" dirty="0" smtClean="0">
              <a:latin typeface="Century Gothic" panose="020B0502020202020204" pitchFamily="34" charset="0"/>
            </a:endParaRPr>
          </a:p>
          <a:p>
            <a:pPr marL="0" indent="0" algn="just">
              <a:buNone/>
            </a:pPr>
            <a:r>
              <a:rPr lang="tr-TR" b="1" dirty="0" err="1" smtClean="0">
                <a:latin typeface="Century Gothic" panose="020B0502020202020204" pitchFamily="34" charset="0"/>
              </a:rPr>
              <a:t>ff</a:t>
            </a:r>
            <a:r>
              <a:rPr lang="tr-TR" b="1" dirty="0">
                <a:latin typeface="Century Gothic" panose="020B0502020202020204" pitchFamily="34" charset="0"/>
              </a:rPr>
              <a:t>) </a:t>
            </a:r>
            <a:r>
              <a:rPr lang="tr-TR" b="1" dirty="0" smtClean="0">
                <a:solidFill>
                  <a:srgbClr val="FF0000"/>
                </a:solidFill>
                <a:latin typeface="Century Gothic" panose="020B0502020202020204" pitchFamily="34" charset="0"/>
              </a:rPr>
              <a:t>Mesleki </a:t>
            </a:r>
            <a:r>
              <a:rPr lang="tr-TR" b="1" dirty="0">
                <a:solidFill>
                  <a:srgbClr val="FF0000"/>
                </a:solidFill>
                <a:latin typeface="Century Gothic" panose="020B0502020202020204" pitchFamily="34" charset="0"/>
              </a:rPr>
              <a:t>ve teknik ortaöğretim kurumu:</a:t>
            </a:r>
            <a:r>
              <a:rPr lang="tr-TR" b="1" dirty="0">
                <a:latin typeface="Century Gothic" panose="020B0502020202020204" pitchFamily="34" charset="0"/>
              </a:rPr>
              <a:t> Mesleki ve teknik Anadolu lisesi, mesleki ve teknik eğitim merkezi, çok programlı Anadolu lisesi, özel eğitim meslek lisesi ile </a:t>
            </a:r>
            <a:r>
              <a:rPr lang="tr-TR" b="1" u="sng" dirty="0">
                <a:solidFill>
                  <a:srgbClr val="FF0000"/>
                </a:solidFill>
                <a:latin typeface="Century Gothic" panose="020B0502020202020204" pitchFamily="34" charset="0"/>
              </a:rPr>
              <a:t>mesleki eğitim </a:t>
            </a:r>
            <a:r>
              <a:rPr lang="tr-TR" b="1" u="sng" dirty="0" smtClean="0">
                <a:solidFill>
                  <a:srgbClr val="FF0000"/>
                </a:solidFill>
                <a:latin typeface="Century Gothic" panose="020B0502020202020204" pitchFamily="34" charset="0"/>
              </a:rPr>
              <a:t>merkezini</a:t>
            </a:r>
            <a:r>
              <a:rPr lang="tr-TR" b="1" u="sng" dirty="0">
                <a:solidFill>
                  <a:srgbClr val="FF0000"/>
                </a:solidFill>
                <a:latin typeface="Century Gothic" panose="020B0502020202020204" pitchFamily="34" charset="0"/>
              </a:rPr>
              <a:t>,</a:t>
            </a:r>
            <a:endParaRPr lang="tr-TR" b="1" u="sng" dirty="0" smtClean="0">
              <a:solidFill>
                <a:srgbClr val="FF0000"/>
              </a:solidFill>
              <a:latin typeface="Century Gothic" panose="020B0502020202020204" pitchFamily="34" charset="0"/>
            </a:endParaRPr>
          </a:p>
          <a:p>
            <a:pPr marL="0" indent="0" algn="just">
              <a:buNone/>
            </a:pPr>
            <a:endParaRPr lang="tr-TR" b="1" dirty="0">
              <a:latin typeface="Century Gothic" panose="020B0502020202020204" pitchFamily="34" charset="0"/>
            </a:endParaRPr>
          </a:p>
          <a:p>
            <a:pPr marL="0" indent="0">
              <a:buNone/>
            </a:pPr>
            <a:r>
              <a:rPr lang="tr-TR" dirty="0">
                <a:latin typeface="Century Gothic" panose="020B0502020202020204" pitchFamily="34" charset="0"/>
              </a:rPr>
              <a:t>ifade eder</a:t>
            </a:r>
            <a:r>
              <a:rPr lang="tr-TR" dirty="0" smtClean="0">
                <a:latin typeface="Century Gothic" panose="020B0502020202020204" pitchFamily="34" charset="0"/>
              </a:rPr>
              <a:t>.</a:t>
            </a:r>
            <a:endParaRPr lang="tr-TR" dirty="0">
              <a:latin typeface="Century Gothic" panose="020B0502020202020204" pitchFamily="34" charset="0"/>
            </a:endParaRPr>
          </a:p>
        </p:txBody>
      </p:sp>
    </p:spTree>
    <p:extLst>
      <p:ext uri="{BB962C8B-B14F-4D97-AF65-F5344CB8AC3E}">
        <p14:creationId xmlns:p14="http://schemas.microsoft.com/office/powerpoint/2010/main" val="364731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smtClean="0">
                <a:solidFill>
                  <a:prstClr val="black"/>
                </a:solidFill>
                <a:latin typeface="Century Gothic"/>
              </a:rPr>
              <a:t>Mesleki eğitim merkezi programı; Okulda </a:t>
            </a:r>
            <a:r>
              <a:rPr lang="tr-TR" altLang="tr-TR" b="1" dirty="0">
                <a:solidFill>
                  <a:prstClr val="black"/>
                </a:solidFill>
                <a:latin typeface="Century Gothic"/>
              </a:rPr>
              <a:t>verilen teorik eğitim ile işletmelerde yapılan pratik eğitimin bir bütünlük içerisinde uygulandığı, bireyleri bir mesleğe hazırlayan, mesleklerinde gelişmelerine olanak </a:t>
            </a:r>
            <a:r>
              <a:rPr lang="tr-TR" altLang="tr-TR" b="1" dirty="0" smtClean="0">
                <a:solidFill>
                  <a:prstClr val="black"/>
                </a:solidFill>
                <a:latin typeface="Century Gothic"/>
              </a:rPr>
              <a:t>sağlayan, Kalfalık/Ustalık belgesine ve </a:t>
            </a:r>
            <a:r>
              <a:rPr lang="tr-TR" altLang="tr-TR" b="1" u="sng" dirty="0" smtClean="0">
                <a:solidFill>
                  <a:srgbClr val="FF0000"/>
                </a:solidFill>
                <a:latin typeface="Century Gothic"/>
              </a:rPr>
              <a:t>diplomaya</a:t>
            </a:r>
            <a:r>
              <a:rPr lang="tr-TR" altLang="tr-TR" b="1" dirty="0" smtClean="0">
                <a:solidFill>
                  <a:prstClr val="black"/>
                </a:solidFill>
                <a:latin typeface="Century Gothic"/>
              </a:rPr>
              <a:t> götüren program türüdür.</a:t>
            </a:r>
            <a:endParaRPr lang="tr-TR" altLang="tr-TR" b="1" dirty="0">
              <a:solidFill>
                <a:prstClr val="black"/>
              </a:solidFill>
              <a:latin typeface="Century Gothic"/>
            </a:endParaRPr>
          </a:p>
          <a:p>
            <a:pPr marL="0" lvl="0" indent="0" algn="ctr" defTabSz="457200">
              <a:lnSpc>
                <a:spcPct val="100000"/>
              </a:lnSpc>
              <a:buClr>
                <a:srgbClr val="A53010"/>
              </a:buClr>
              <a:buNone/>
            </a:pPr>
            <a:r>
              <a:rPr lang="tr-TR" altLang="tr-TR" b="1" dirty="0" smtClean="0">
                <a:solidFill>
                  <a:prstClr val="black"/>
                </a:solidFill>
                <a:latin typeface="Century Gothic"/>
              </a:rPr>
              <a:t>Çırak öğrenciler </a:t>
            </a:r>
            <a:r>
              <a:rPr lang="tr-TR" altLang="tr-TR" b="1" dirty="0">
                <a:solidFill>
                  <a:prstClr val="black"/>
                </a:solidFill>
                <a:latin typeface="Century Gothic"/>
              </a:rPr>
              <a:t>haftada;</a:t>
            </a:r>
          </a:p>
          <a:p>
            <a:pPr marL="0" lvl="0" indent="0" algn="ctr" defTabSz="457200">
              <a:lnSpc>
                <a:spcPct val="100000"/>
              </a:lnSpc>
              <a:buClr>
                <a:srgbClr val="A53010"/>
              </a:buClr>
              <a:buNone/>
            </a:pPr>
            <a:r>
              <a:rPr lang="tr-TR" altLang="tr-TR" b="1" dirty="0">
                <a:solidFill>
                  <a:srgbClr val="FF0000"/>
                </a:solidFill>
                <a:latin typeface="Century Gothic"/>
              </a:rPr>
              <a:t>1 veya 2 </a:t>
            </a:r>
            <a:r>
              <a:rPr lang="tr-TR" altLang="tr-TR" b="1" dirty="0" smtClean="0">
                <a:solidFill>
                  <a:srgbClr val="FF0000"/>
                </a:solidFill>
                <a:latin typeface="Century Gothic"/>
              </a:rPr>
              <a:t>gün</a:t>
            </a:r>
          </a:p>
          <a:p>
            <a:pPr marL="0" lvl="0" indent="0" algn="ctr" defTabSz="457200">
              <a:lnSpc>
                <a:spcPct val="100000"/>
              </a:lnSpc>
              <a:buClr>
                <a:srgbClr val="A53010"/>
              </a:buClr>
              <a:buNone/>
            </a:pPr>
            <a:r>
              <a:rPr lang="tr-TR" altLang="tr-TR" b="1" dirty="0" smtClean="0">
                <a:solidFill>
                  <a:srgbClr val="FF0000"/>
                </a:solidFill>
                <a:latin typeface="Century Gothic"/>
              </a:rPr>
              <a:t>okulda teorik </a:t>
            </a:r>
            <a:r>
              <a:rPr lang="tr-TR" altLang="tr-TR" b="1" dirty="0">
                <a:solidFill>
                  <a:srgbClr val="FF0000"/>
                </a:solidFill>
                <a:latin typeface="Century Gothic"/>
              </a:rPr>
              <a:t>eğitim,</a:t>
            </a:r>
          </a:p>
          <a:p>
            <a:pPr marL="0" lvl="0" indent="0" algn="ctr" defTabSz="457200">
              <a:lnSpc>
                <a:spcPct val="100000"/>
              </a:lnSpc>
              <a:buClr>
                <a:srgbClr val="A53010"/>
              </a:buClr>
              <a:buNone/>
            </a:pPr>
            <a:r>
              <a:rPr lang="tr-TR" altLang="tr-TR" b="1" dirty="0">
                <a:solidFill>
                  <a:srgbClr val="0070C0"/>
                </a:solidFill>
                <a:latin typeface="Century Gothic"/>
              </a:rPr>
              <a:t>4 veya 5 </a:t>
            </a:r>
            <a:r>
              <a:rPr lang="tr-TR" altLang="tr-TR" b="1" dirty="0" smtClean="0">
                <a:solidFill>
                  <a:srgbClr val="0070C0"/>
                </a:solidFill>
                <a:latin typeface="Century Gothic"/>
              </a:rPr>
              <a:t>gün</a:t>
            </a:r>
          </a:p>
          <a:p>
            <a:pPr marL="0" lvl="0" indent="0" algn="ctr" defTabSz="457200">
              <a:lnSpc>
                <a:spcPct val="100000"/>
              </a:lnSpc>
              <a:buClr>
                <a:srgbClr val="A53010"/>
              </a:buClr>
              <a:buNone/>
            </a:pPr>
            <a:r>
              <a:rPr lang="tr-TR" altLang="tr-TR" b="1" dirty="0" smtClean="0">
                <a:solidFill>
                  <a:srgbClr val="0070C0"/>
                </a:solidFill>
                <a:latin typeface="Century Gothic"/>
              </a:rPr>
              <a:t>işletmelerde pratik </a:t>
            </a:r>
            <a:r>
              <a:rPr lang="tr-TR" altLang="tr-TR" b="1" dirty="0">
                <a:solidFill>
                  <a:srgbClr val="0070C0"/>
                </a:solidFill>
                <a:latin typeface="Century Gothic"/>
              </a:rPr>
              <a:t>eğitim alırlar.</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0221"/>
            <a:ext cx="4177779" cy="4177779"/>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196" y="4001440"/>
            <a:ext cx="3330804" cy="2870720"/>
          </a:xfrm>
          <a:prstGeom prst="rect">
            <a:avLst/>
          </a:prstGeom>
        </p:spPr>
      </p:pic>
    </p:spTree>
    <p:extLst>
      <p:ext uri="{BB962C8B-B14F-4D97-AF65-F5344CB8AC3E}">
        <p14:creationId xmlns:p14="http://schemas.microsoft.com/office/powerpoint/2010/main" val="307941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graphicFrame>
        <p:nvGraphicFramePr>
          <p:cNvPr id="5" name="Diyagram 4"/>
          <p:cNvGraphicFramePr/>
          <p:nvPr>
            <p:extLst>
              <p:ext uri="{D42A27DB-BD31-4B8C-83A1-F6EECF244321}">
                <p14:modId xmlns:p14="http://schemas.microsoft.com/office/powerpoint/2010/main" val="2318496949"/>
              </p:ext>
            </p:extLst>
          </p:nvPr>
        </p:nvGraphicFramePr>
        <p:xfrm>
          <a:off x="1249570" y="1208553"/>
          <a:ext cx="98080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14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1"/>
            <a:ext cx="12192000"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chemeClr val="bg1"/>
                </a:solidFill>
                <a:latin typeface="Cambria" panose="02040503050406030204" pitchFamily="18" charset="0"/>
              </a:rPr>
              <a:t>MESLEKİ EĞİTİM MERKEZİ PROGRAMI (ÇIRAKLIK EĞİTİMİ)</a:t>
            </a:r>
          </a:p>
        </p:txBody>
      </p:sp>
      <p:sp>
        <p:nvSpPr>
          <p:cNvPr id="5" name="İçerik Yer Tutucusu 2"/>
          <p:cNvSpPr>
            <a:spLocks noGrp="1"/>
          </p:cNvSpPr>
          <p:nvPr>
            <p:ph idx="1"/>
          </p:nvPr>
        </p:nvSpPr>
        <p:spPr>
          <a:xfrm>
            <a:off x="448574" y="1246909"/>
            <a:ext cx="11283351" cy="5237017"/>
          </a:xfrm>
        </p:spPr>
        <p:txBody>
          <a:bodyPr>
            <a:noAutofit/>
          </a:bodyPr>
          <a:lstStyle/>
          <a:p>
            <a:pPr marL="0" indent="0" algn="just" defTabSz="457200">
              <a:lnSpc>
                <a:spcPct val="100000"/>
              </a:lnSpc>
              <a:buClr>
                <a:srgbClr val="A53010"/>
              </a:buClr>
              <a:buNone/>
            </a:pPr>
            <a:r>
              <a:rPr lang="tr-TR" b="1" dirty="0">
                <a:solidFill>
                  <a:srgbClr val="0070C0"/>
                </a:solidFill>
                <a:latin typeface="Century Gothic" panose="020B0502020202020204" pitchFamily="34" charset="0"/>
              </a:rPr>
              <a:t>Ortaöğretim Kurumları Yönetmeliği</a:t>
            </a:r>
          </a:p>
          <a:p>
            <a:pPr marL="0" lvl="0" indent="0" algn="just" defTabSz="457200">
              <a:lnSpc>
                <a:spcPct val="100000"/>
              </a:lnSpc>
              <a:buClr>
                <a:srgbClr val="A53010"/>
              </a:buClr>
              <a:buNone/>
            </a:pPr>
            <a:r>
              <a:rPr lang="tr-TR" altLang="tr-TR" b="1" dirty="0">
                <a:solidFill>
                  <a:srgbClr val="0070C0"/>
                </a:solidFill>
                <a:latin typeface="Century Gothic" panose="020B0502020202020204" pitchFamily="34" charset="0"/>
              </a:rPr>
              <a:t>Kayıt </a:t>
            </a:r>
            <a:r>
              <a:rPr lang="tr-TR" altLang="tr-TR" b="1" dirty="0" smtClean="0">
                <a:solidFill>
                  <a:srgbClr val="0070C0"/>
                </a:solidFill>
                <a:latin typeface="Century Gothic" panose="020B0502020202020204" pitchFamily="34" charset="0"/>
              </a:rPr>
              <a:t>şartları</a:t>
            </a:r>
          </a:p>
          <a:p>
            <a:pPr marL="0" lvl="0" indent="0" algn="just" defTabSz="457200">
              <a:lnSpc>
                <a:spcPct val="100000"/>
              </a:lnSpc>
              <a:buClr>
                <a:srgbClr val="A53010"/>
              </a:buClr>
              <a:buNone/>
            </a:pPr>
            <a:r>
              <a:rPr lang="tr-TR" altLang="tr-TR" b="1" dirty="0" smtClean="0">
                <a:solidFill>
                  <a:srgbClr val="0070C0"/>
                </a:solidFill>
                <a:latin typeface="Century Gothic" panose="020B0502020202020204" pitchFamily="34" charset="0"/>
              </a:rPr>
              <a:t>Madde 21-</a:t>
            </a:r>
            <a:r>
              <a:rPr lang="tr-TR" altLang="tr-TR" b="1" dirty="0" smtClean="0">
                <a:latin typeface="Century Gothic" panose="020B0502020202020204" pitchFamily="34" charset="0"/>
              </a:rPr>
              <a:t> (</a:t>
            </a:r>
            <a:r>
              <a:rPr lang="tr-TR" altLang="tr-TR" b="1" dirty="0" smtClean="0">
                <a:solidFill>
                  <a:prstClr val="black"/>
                </a:solidFill>
                <a:latin typeface="Century Gothic" panose="020B0502020202020204" pitchFamily="34" charset="0"/>
              </a:rPr>
              <a:t>1</a:t>
            </a:r>
            <a:r>
              <a:rPr lang="tr-TR" altLang="tr-TR" b="1" dirty="0">
                <a:solidFill>
                  <a:prstClr val="black"/>
                </a:solidFill>
                <a:latin typeface="Century Gothic" panose="020B0502020202020204" pitchFamily="34" charset="0"/>
              </a:rPr>
              <a:t>) Ortaöğretim kurumlarına kaydolmak için ortaokulu veya imam-hatip ortaokulunu bitirmiş ve öğretim yılının başlayacağı tarihte 18 yaşını bitirmemiş olma şartı aranır. Yaş şartını taşımayan öğrencilerin örgün ortaöğretim kurumlarına kayıtları </a:t>
            </a:r>
            <a:r>
              <a:rPr lang="tr-TR" altLang="tr-TR" b="1" dirty="0" smtClean="0">
                <a:solidFill>
                  <a:prstClr val="black"/>
                </a:solidFill>
                <a:latin typeface="Century Gothic" panose="020B0502020202020204" pitchFamily="34" charset="0"/>
              </a:rPr>
              <a:t>yapılmaz. (…) </a:t>
            </a:r>
            <a:r>
              <a:rPr lang="tr-TR" altLang="tr-TR" b="1" dirty="0">
                <a:solidFill>
                  <a:srgbClr val="FF0000"/>
                </a:solidFill>
                <a:latin typeface="Century Gothic" panose="020B0502020202020204" pitchFamily="34" charset="0"/>
              </a:rPr>
              <a:t>Ancak mesleki eğitim merkezine kayıt ve ilişik kesmeye ilişkin hususlarda bu fıkranın yaşla ilgili hükümleri uygulanmaz</a:t>
            </a:r>
            <a:r>
              <a:rPr lang="tr-TR" altLang="tr-TR" b="1" dirty="0" smtClean="0">
                <a:solidFill>
                  <a:srgbClr val="FF0000"/>
                </a:solidFill>
                <a:latin typeface="Century Gothic" panose="020B0502020202020204" pitchFamily="34" charset="0"/>
              </a:rPr>
              <a:t>.</a:t>
            </a:r>
            <a:endParaRPr lang="tr-TR" altLang="tr-TR"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504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5820</TotalTime>
  <Words>1599</Words>
  <Application>Microsoft Office PowerPoint</Application>
  <PresentationFormat>Özel</PresentationFormat>
  <Paragraphs>123</Paragraphs>
  <Slides>27</Slides>
  <Notes>0</Notes>
  <HiddenSlides>0</HiddenSlides>
  <MMClips>0</MMClips>
  <ScaleCrop>false</ScaleCrop>
  <HeadingPairs>
    <vt:vector size="4" baseType="variant">
      <vt:variant>
        <vt:lpstr>Tema</vt:lpstr>
      </vt:variant>
      <vt:variant>
        <vt:i4>2</vt:i4>
      </vt:variant>
      <vt:variant>
        <vt:lpstr>Slayt Başlıkları</vt:lpstr>
      </vt:variant>
      <vt:variant>
        <vt:i4>27</vt:i4>
      </vt:variant>
    </vt:vector>
  </HeadingPairs>
  <TitlesOfParts>
    <vt:vector size="29" baseType="lpstr">
      <vt:lpstr>Office Teması</vt:lpstr>
      <vt:lpstr>4_Office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MESLEKİ EĞİTİM MERKEZİ DİPLOMA PROGRAMI</vt:lpstr>
      <vt:lpstr>MESLEKİ EĞİTİM MERKEZİ DİPLOMA PROGRAMI</vt:lpstr>
      <vt:lpstr> MEM DİPLOMA PROGRAMI</vt:lpstr>
      <vt:lpstr>MESLEKİ EĞİTİM MERKEZİ DİPLOMA PROGRAMI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BAYRAK</dc:creator>
  <cp:lastModifiedBy>aydın yavşancı</cp:lastModifiedBy>
  <cp:revision>698</cp:revision>
  <cp:lastPrinted>2017-06-05T14:37:06Z</cp:lastPrinted>
  <dcterms:created xsi:type="dcterms:W3CDTF">2016-03-01T07:59:13Z</dcterms:created>
  <dcterms:modified xsi:type="dcterms:W3CDTF">2020-08-04T11:25:33Z</dcterms:modified>
</cp:coreProperties>
</file>